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2"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48DDFAE-124F-4DF4-84A9-416F26A9DDCD}" type="datetimeFigureOut">
              <a:rPr lang="en-US" smtClean="0"/>
              <a:pPr/>
              <a:t>7/29/2023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3D3ACA8-8B7B-4101-9801-8E2E9C4C3447}" type="slidenum">
              <a:rPr lang="en-US" smtClean="0"/>
              <a:pPr/>
              <a:t>‹#›</a:t>
            </a:fld>
            <a:endParaRPr lang="en-US"/>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8DDFAE-124F-4DF4-84A9-416F26A9DDCD}" type="datetimeFigureOut">
              <a:rPr lang="en-US" smtClean="0"/>
              <a:pPr/>
              <a:t>7/29/2023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3D3ACA8-8B7B-4101-9801-8E2E9C4C34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524000" y="274641"/>
            <a:ext cx="7416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8DDFAE-124F-4DF4-84A9-416F26A9DDCD}" type="datetimeFigureOut">
              <a:rPr lang="en-US" smtClean="0"/>
              <a:pPr/>
              <a:t>7/29/2023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3D3ACA8-8B7B-4101-9801-8E2E9C4C34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8DDFAE-124F-4DF4-84A9-416F26A9DDCD}" type="datetimeFigureOut">
              <a:rPr lang="en-US" smtClean="0"/>
              <a:pPr/>
              <a:t>7/29/2023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3D3ACA8-8B7B-4101-9801-8E2E9C4C34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48DDFAE-124F-4DF4-84A9-416F26A9DDCD}" type="datetimeFigureOut">
              <a:rPr lang="en-US" smtClean="0"/>
              <a:pPr/>
              <a:t>7/29/2023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3D3ACA8-8B7B-4101-9801-8E2E9C4C3447}" type="slidenum">
              <a:rPr lang="en-US" smtClean="0"/>
              <a:pPr/>
              <a:t>‹#›</a:t>
            </a:fld>
            <a:endParaRPr lang="en-US"/>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48DDFAE-124F-4DF4-84A9-416F26A9DDCD}" type="datetimeFigureOut">
              <a:rPr lang="en-US" smtClean="0"/>
              <a:pPr/>
              <a:t>7/29/2023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3D3ACA8-8B7B-4101-9801-8E2E9C4C34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48DDFAE-124F-4DF4-84A9-416F26A9DDCD}" type="datetimeFigureOut">
              <a:rPr lang="en-US" smtClean="0"/>
              <a:pPr/>
              <a:t>7/29/2023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3D3ACA8-8B7B-4101-9801-8E2E9C4C34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48DDFAE-124F-4DF4-84A9-416F26A9DDCD}" type="datetimeFigureOut">
              <a:rPr lang="en-US" smtClean="0"/>
              <a:pPr/>
              <a:t>7/29/2023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3D3ACA8-8B7B-4101-9801-8E2E9C4C34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48DDFAE-124F-4DF4-84A9-416F26A9DDCD}" type="datetimeFigureOut">
              <a:rPr lang="en-US" smtClean="0"/>
              <a:pPr/>
              <a:t>7/29/2023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3D3ACA8-8B7B-4101-9801-8E2E9C4C3447}" type="slidenum">
              <a:rPr lang="en-US" smtClean="0"/>
              <a:pPr/>
              <a:t>‹#›</a:t>
            </a:fld>
            <a:endParaRPr lang="en-US"/>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48DDFAE-124F-4DF4-84A9-416F26A9DDCD}" type="datetimeFigureOut">
              <a:rPr lang="en-US" smtClean="0"/>
              <a:pPr/>
              <a:t>7/29/2023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3D3ACA8-8B7B-4101-9801-8E2E9C4C34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48DDFAE-124F-4DF4-84A9-416F26A9DDCD}" type="datetimeFigureOut">
              <a:rPr lang="en-US" smtClean="0"/>
              <a:pPr/>
              <a:t>7/29/2023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3D3ACA8-8B7B-4101-9801-8E2E9C4C3447}" type="slidenum">
              <a:rPr lang="en-US" smtClean="0"/>
              <a:pPr/>
              <a:t>‹#›</a:t>
            </a:fld>
            <a:endParaRPr lang="en-US"/>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48DDFAE-124F-4DF4-84A9-416F26A9DDCD}" type="datetimeFigureOut">
              <a:rPr lang="en-US" smtClean="0"/>
              <a:pPr/>
              <a:t>7/29/2023</a:t>
            </a:fld>
            <a:endParaRPr lang="en-US"/>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3D3ACA8-8B7B-4101-9801-8E2E9C4C3447}" type="slidenum">
              <a:rPr lang="en-US" smtClean="0"/>
              <a:pPr/>
              <a:t>‹#›</a:t>
            </a:fld>
            <a:endParaRPr lang="en-US"/>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53" r:id="rId1"/>
    <p:sldLayoutId id="2147483954" r:id="rId2"/>
    <p:sldLayoutId id="2147483955" r:id="rId3"/>
    <p:sldLayoutId id="2147483956" r:id="rId4"/>
    <p:sldLayoutId id="2147483957" r:id="rId5"/>
    <p:sldLayoutId id="2147483958" r:id="rId6"/>
    <p:sldLayoutId id="2147483959" r:id="rId7"/>
    <p:sldLayoutId id="2147483960" r:id="rId8"/>
    <p:sldLayoutId id="2147483961" r:id="rId9"/>
    <p:sldLayoutId id="2147483962" r:id="rId10"/>
    <p:sldLayoutId id="214748396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24654" y="2061275"/>
            <a:ext cx="8822682" cy="2774196"/>
          </a:xfrm>
        </p:spPr>
        <p:txBody>
          <a:bodyPr>
            <a:noAutofit/>
          </a:bodyPr>
          <a:lstStyle/>
          <a:p>
            <a:r>
              <a:rPr lang="en-US" sz="8000" dirty="0" smtClean="0"/>
              <a:t>Modern Business Practices </a:t>
            </a:r>
            <a:endParaRPr lang="en-US" sz="8000" dirty="0"/>
          </a:p>
        </p:txBody>
      </p:sp>
      <p:sp>
        <p:nvSpPr>
          <p:cNvPr id="5" name="TextBox 4"/>
          <p:cNvSpPr txBox="1"/>
          <p:nvPr/>
        </p:nvSpPr>
        <p:spPr>
          <a:xfrm>
            <a:off x="1672046" y="5499463"/>
            <a:ext cx="4245428" cy="923330"/>
          </a:xfrm>
          <a:prstGeom prst="rect">
            <a:avLst/>
          </a:prstGeom>
          <a:noFill/>
        </p:spPr>
        <p:txBody>
          <a:bodyPr wrap="square" rtlCol="0">
            <a:spAutoFit/>
          </a:bodyPr>
          <a:lstStyle/>
          <a:p>
            <a:r>
              <a:rPr lang="en-US" dirty="0" smtClean="0">
                <a:latin typeface="Times New Roman" pitchFamily="18" charset="0"/>
                <a:cs typeface="Times New Roman" pitchFamily="18" charset="0"/>
              </a:rPr>
              <a:t>Dr. </a:t>
            </a:r>
            <a:r>
              <a:rPr lang="en-US" dirty="0" err="1" smtClean="0">
                <a:latin typeface="Times New Roman" pitchFamily="18" charset="0"/>
                <a:cs typeface="Times New Roman" pitchFamily="18" charset="0"/>
              </a:rPr>
              <a:t>Jyoti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Harchekar</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Assistant Professor</a:t>
            </a:r>
          </a:p>
          <a:p>
            <a:r>
              <a:rPr lang="en-US" dirty="0" err="1" smtClean="0">
                <a:latin typeface="Times New Roman" pitchFamily="18" charset="0"/>
                <a:cs typeface="Times New Roman" pitchFamily="18" charset="0"/>
              </a:rPr>
              <a:t>Tilak</a:t>
            </a:r>
            <a:r>
              <a:rPr lang="en-US" dirty="0" smtClean="0">
                <a:latin typeface="Times New Roman" pitchFamily="18" charset="0"/>
                <a:cs typeface="Times New Roman" pitchFamily="18" charset="0"/>
              </a:rPr>
              <a:t> Maharashtra </a:t>
            </a:r>
            <a:r>
              <a:rPr lang="en-US" dirty="0" err="1" smtClean="0">
                <a:latin typeface="Times New Roman" pitchFamily="18" charset="0"/>
                <a:cs typeface="Times New Roman" pitchFamily="18" charset="0"/>
              </a:rPr>
              <a:t>Vidyapeeth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Pune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3857533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AGRICULTURE </a:t>
            </a:r>
            <a:r>
              <a:rPr lang="en-US" sz="2800" b="1" dirty="0" smtClean="0"/>
              <a:t>BUSINESS PRACTICES </a:t>
            </a:r>
            <a:endParaRPr lang="en-US" sz="2800" dirty="0"/>
          </a:p>
        </p:txBody>
      </p:sp>
      <p:sp>
        <p:nvSpPr>
          <p:cNvPr id="3" name="Content Placeholder 2"/>
          <p:cNvSpPr>
            <a:spLocks noGrp="1"/>
          </p:cNvSpPr>
          <p:nvPr>
            <p:ph idx="4294967295"/>
          </p:nvPr>
        </p:nvSpPr>
        <p:spPr>
          <a:xfrm>
            <a:off x="1654358" y="1512731"/>
            <a:ext cx="10097931" cy="4918049"/>
          </a:xfrm>
        </p:spPr>
        <p:txBody>
          <a:bodyPr>
            <a:normAutofit/>
          </a:bodyPr>
          <a:lstStyle/>
          <a:p>
            <a:pPr algn="just">
              <a:buNone/>
            </a:pPr>
            <a:endParaRPr lang="en-US" sz="2000" b="1" dirty="0" smtClean="0"/>
          </a:p>
          <a:p>
            <a:pPr marL="0" indent="82550" algn="just">
              <a:buNone/>
            </a:pPr>
            <a:r>
              <a:rPr lang="en-US" sz="2000" b="1" dirty="0" smtClean="0"/>
              <a:t>INTRODUCTION:- </a:t>
            </a:r>
            <a:r>
              <a:rPr lang="en-IN" sz="2000" dirty="0" smtClean="0"/>
              <a:t>Agriculture means cultivation of land and rearing of animals. </a:t>
            </a:r>
            <a:r>
              <a:rPr lang="en-US" sz="2000" dirty="0" smtClean="0"/>
              <a:t>Agriculture is the essence of India. Government has played a pivotal role in this sector by providing various facilities &amp; schemes to the farmers and petty growers</a:t>
            </a:r>
          </a:p>
          <a:p>
            <a:pPr algn="just">
              <a:buNone/>
            </a:pPr>
            <a:endParaRPr lang="en-US" sz="2000" b="1" dirty="0" smtClean="0"/>
          </a:p>
          <a:p>
            <a:pPr marL="93663" indent="-11113" algn="just">
              <a:buNone/>
            </a:pPr>
            <a:r>
              <a:rPr lang="en-US" sz="2000" b="1" dirty="0" smtClean="0"/>
              <a:t>NATURE AND CHARACTERISTICS OF INDIAN AGRICULTURE:-</a:t>
            </a:r>
            <a:r>
              <a:rPr lang="en-IN" sz="2000" dirty="0" smtClean="0"/>
              <a:t> The term agriculture has been derived from two Latin words: ager meaning ‘land’ and </a:t>
            </a:r>
            <a:r>
              <a:rPr lang="en-IN" sz="2000" dirty="0" err="1" smtClean="0"/>
              <a:t>cultura</a:t>
            </a:r>
            <a:r>
              <a:rPr lang="en-IN" sz="2000" dirty="0" smtClean="0"/>
              <a:t> meaning ‘cultivation’. Agriculture thus means cultivation of land and rearing of animals. The branch of science which deals with methods of food production is known as agriculture</a:t>
            </a:r>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AGRICULTURE </a:t>
            </a:r>
            <a:r>
              <a:rPr lang="en-US" sz="2800" b="1" dirty="0" smtClean="0"/>
              <a:t>BUSINESS PRACTICES </a:t>
            </a:r>
            <a:endParaRPr lang="en-US" sz="2800" dirty="0"/>
          </a:p>
        </p:txBody>
      </p:sp>
      <p:sp>
        <p:nvSpPr>
          <p:cNvPr id="3" name="Content Placeholder 2"/>
          <p:cNvSpPr>
            <a:spLocks noGrp="1"/>
          </p:cNvSpPr>
          <p:nvPr>
            <p:ph idx="4294967295"/>
          </p:nvPr>
        </p:nvSpPr>
        <p:spPr>
          <a:xfrm>
            <a:off x="1654358" y="1289155"/>
            <a:ext cx="10097931" cy="5141626"/>
          </a:xfrm>
        </p:spPr>
        <p:txBody>
          <a:bodyPr>
            <a:normAutofit/>
          </a:bodyPr>
          <a:lstStyle/>
          <a:p>
            <a:pPr marL="539496" indent="-457200">
              <a:buNone/>
            </a:pPr>
            <a:r>
              <a:rPr lang="en-IN" sz="2400" b="1" dirty="0" smtClean="0"/>
              <a:t>There are various steps involved in agricultural practices</a:t>
            </a:r>
          </a:p>
          <a:p>
            <a:pPr marL="813816" lvl="1" indent="-457200">
              <a:buFont typeface="+mj-lt"/>
              <a:buAutoNum type="arabicPeriod"/>
            </a:pPr>
            <a:r>
              <a:rPr lang="en-IN" sz="2000" dirty="0" smtClean="0"/>
              <a:t>Preparation of the soil--ploughing &amp; turning the soil loose with the help of ploughs, spade &amp; other mechanical implements</a:t>
            </a:r>
          </a:p>
          <a:p>
            <a:pPr marL="813816" lvl="1" indent="-457200">
              <a:buFont typeface="+mj-lt"/>
              <a:buAutoNum type="arabicPeriod"/>
            </a:pPr>
            <a:r>
              <a:rPr lang="en-IN" sz="2000" dirty="0" smtClean="0"/>
              <a:t>sowing the seeds--treating the seeds with fungicides &amp; sowing them with hand or using a seed drill. Preparing a seed bed &amp; growing seedlings when plants are transplanted like paddy adding </a:t>
            </a:r>
            <a:r>
              <a:rPr lang="en-IN" sz="2000" dirty="0" err="1" smtClean="0"/>
              <a:t>weedicides</a:t>
            </a:r>
            <a:r>
              <a:rPr lang="en-IN" sz="2000" dirty="0" smtClean="0"/>
              <a:t> to remove the weeds.</a:t>
            </a:r>
          </a:p>
          <a:p>
            <a:pPr marL="813816" lvl="1" indent="-457200">
              <a:buFont typeface="+mj-lt"/>
              <a:buAutoNum type="arabicPeriod"/>
            </a:pPr>
            <a:r>
              <a:rPr lang="en-IN" sz="2000" dirty="0" smtClean="0"/>
              <a:t>adding fertilizers </a:t>
            </a:r>
          </a:p>
          <a:p>
            <a:pPr marL="813816" lvl="1" indent="-457200">
              <a:buFont typeface="+mj-lt"/>
              <a:buAutoNum type="arabicPeriod"/>
            </a:pPr>
            <a:r>
              <a:rPr lang="en-IN" sz="2000" dirty="0" smtClean="0"/>
              <a:t>Irrigation--supply water</a:t>
            </a:r>
          </a:p>
          <a:p>
            <a:pPr marL="813816" lvl="1" indent="-457200">
              <a:buFont typeface="+mj-lt"/>
              <a:buAutoNum type="arabicPeriod"/>
            </a:pPr>
            <a:r>
              <a:rPr lang="en-IN" sz="2000" dirty="0" smtClean="0"/>
              <a:t>spraying pesticides to protect crops</a:t>
            </a:r>
          </a:p>
          <a:p>
            <a:pPr marL="813816" lvl="1" indent="-457200">
              <a:buFont typeface="+mj-lt"/>
              <a:buAutoNum type="arabicPeriod"/>
            </a:pPr>
            <a:r>
              <a:rPr lang="en-IN" sz="2000" dirty="0" smtClean="0"/>
              <a:t>Harvesting -- using sickle, mechanical harvesters, combines</a:t>
            </a:r>
          </a:p>
          <a:p>
            <a:pPr marL="813816" lvl="1" indent="-457200">
              <a:buFont typeface="+mj-lt"/>
              <a:buAutoNum type="arabicPeriod"/>
            </a:pPr>
            <a:r>
              <a:rPr lang="en-IN" sz="2000" dirty="0" smtClean="0"/>
              <a:t>storage--- drying the crops in case of cereals &amp; pulses &amp; storing in air tight containers like gunny bags in moisture proof, rat proof godowns</a:t>
            </a:r>
            <a:r>
              <a:rPr lang="en-IN" sz="2400" dirty="0" smtClean="0"/>
              <a:t>.</a:t>
            </a:r>
            <a:endParaRPr lang="en-US" sz="2400" dirty="0" smtClean="0"/>
          </a:p>
          <a:p>
            <a:pPr algn="just">
              <a:buNone/>
            </a:pPr>
            <a:endParaRPr lang="en-US" sz="2000" b="1"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AGRICULTURE </a:t>
            </a:r>
            <a:r>
              <a:rPr lang="en-US" sz="2800" b="1" dirty="0" smtClean="0"/>
              <a:t>BUSINESS PRACTICES </a:t>
            </a:r>
            <a:endParaRPr lang="en-US" sz="2800" dirty="0"/>
          </a:p>
        </p:txBody>
      </p:sp>
      <p:sp>
        <p:nvSpPr>
          <p:cNvPr id="3" name="Content Placeholder 2"/>
          <p:cNvSpPr>
            <a:spLocks noGrp="1"/>
          </p:cNvSpPr>
          <p:nvPr>
            <p:ph idx="4294967295"/>
          </p:nvPr>
        </p:nvSpPr>
        <p:spPr>
          <a:xfrm>
            <a:off x="1654358" y="1512731"/>
            <a:ext cx="10097931" cy="4918049"/>
          </a:xfrm>
        </p:spPr>
        <p:txBody>
          <a:bodyPr>
            <a:normAutofit fontScale="85000" lnSpcReduction="10000"/>
          </a:bodyPr>
          <a:lstStyle/>
          <a:p>
            <a:pPr>
              <a:buNone/>
            </a:pPr>
            <a:r>
              <a:rPr lang="en-IN" sz="2800" b="1" u="sng" dirty="0" smtClean="0"/>
              <a:t>Basic Characteristics of Indian Agriculture:</a:t>
            </a:r>
            <a:endParaRPr lang="en-US" sz="2800" u="sng" dirty="0" smtClean="0"/>
          </a:p>
          <a:p>
            <a:pPr>
              <a:buNone/>
            </a:pPr>
            <a:r>
              <a:rPr lang="en-GB" sz="2000" dirty="0" smtClean="0"/>
              <a:t>(a) The average size of agricultural holdings is still very small and uneconomical to cultivate the national average being around 1.69 hectares. Because of these uneconomic holdings, there is a great hindrance to the developmental programme of agriculture.</a:t>
            </a:r>
            <a:endParaRPr lang="en-US" sz="2000" dirty="0" smtClean="0"/>
          </a:p>
          <a:p>
            <a:pPr>
              <a:buNone/>
            </a:pPr>
            <a:r>
              <a:rPr lang="en-GB" sz="2000" dirty="0" smtClean="0"/>
              <a:t>(b) India has the largest irrigated area of the cultivated land. Still the facilities of irrigation are available only on 30 percent area of our cultivated land 60 to 65 percent of the cropped area being </a:t>
            </a:r>
            <a:r>
              <a:rPr lang="en-GB" sz="2000" dirty="0" err="1" smtClean="0"/>
              <a:t>rainfed</a:t>
            </a:r>
            <a:r>
              <a:rPr lang="en-GB" sz="2000" dirty="0" smtClean="0"/>
              <a:t>.</a:t>
            </a:r>
            <a:endParaRPr lang="en-US" sz="2000" dirty="0" smtClean="0"/>
          </a:p>
          <a:p>
            <a:pPr>
              <a:buNone/>
            </a:pPr>
            <a:r>
              <a:rPr lang="en-GB" sz="2000" dirty="0" smtClean="0"/>
              <a:t>(c) Indian farmers grow a wide variety of crops both food crops and commercial or cash crops. Yet a very large portion of our crops consist of food grains.</a:t>
            </a:r>
            <a:endParaRPr lang="en-US" sz="2000" dirty="0" smtClean="0"/>
          </a:p>
          <a:p>
            <a:pPr>
              <a:buNone/>
            </a:pPr>
            <a:r>
              <a:rPr lang="en-GB" sz="2000" dirty="0" smtClean="0"/>
              <a:t>(d) Agriculture in India depends on the monsoon rains, which are uncertain, irregular and inequitably distributed. Artificial irrigation is very essential for growing various crops.</a:t>
            </a:r>
            <a:endParaRPr lang="en-US" sz="2000" dirty="0" smtClean="0"/>
          </a:p>
          <a:p>
            <a:pPr>
              <a:buNone/>
            </a:pPr>
            <a:r>
              <a:rPr lang="en-GB" sz="2000" dirty="0" smtClean="0"/>
              <a:t>(e) There are mainly two crop-seasons in India Rabi (November to April) and </a:t>
            </a:r>
            <a:r>
              <a:rPr lang="en-GB" sz="2000" dirty="0" err="1" smtClean="0"/>
              <a:t>Kharif</a:t>
            </a:r>
            <a:r>
              <a:rPr lang="en-GB" sz="2000" dirty="0" smtClean="0"/>
              <a:t> (June to October). An extra-crop known as "</a:t>
            </a:r>
            <a:r>
              <a:rPr lang="en-GB" sz="2000" dirty="0" err="1" smtClean="0"/>
              <a:t>Zayad</a:t>
            </a:r>
            <a:r>
              <a:rPr lang="en-GB" sz="2000" dirty="0" smtClean="0"/>
              <a:t>" is also grown after the </a:t>
            </a:r>
            <a:r>
              <a:rPr lang="en-GB" sz="2000" dirty="0" err="1" smtClean="0"/>
              <a:t>kharif</a:t>
            </a:r>
            <a:r>
              <a:rPr lang="en-GB" sz="2000" dirty="0" smtClean="0"/>
              <a:t> crop in the months of April May and June.</a:t>
            </a:r>
            <a:endParaRPr lang="en-US" sz="2000" dirty="0" smtClean="0"/>
          </a:p>
          <a:p>
            <a:pPr>
              <a:buNone/>
            </a:pPr>
            <a:r>
              <a:rPr lang="en-GB" sz="2000" dirty="0" smtClean="0"/>
              <a:t>(f) The average productivity of crops is very low in comparison to several other agriculturally well developed countries of the world.</a:t>
            </a:r>
            <a:endParaRPr lang="en-US" sz="2000" dirty="0" smtClean="0"/>
          </a:p>
          <a:p>
            <a:pPr>
              <a:buNone/>
            </a:pPr>
            <a:r>
              <a:rPr lang="en-GB" sz="2000" dirty="0" smtClean="0"/>
              <a:t>(g) Indian agriculture is predominantly of the subsistence type. About 72.3 percent of the total cultivated area is devoted to food crops and yet the country is just self-sufficient in its food requirements.</a:t>
            </a:r>
            <a:endParaRPr lang="en-US" sz="2000" dirty="0" smtClean="0"/>
          </a:p>
          <a:p>
            <a:pPr algn="just">
              <a:buNone/>
            </a:pPr>
            <a:endParaRPr lang="en-US" sz="2000" b="1"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AGRICULTURE </a:t>
            </a:r>
            <a:r>
              <a:rPr lang="en-US" sz="2800" b="1" dirty="0" smtClean="0"/>
              <a:t>BUSINESS PRACTICES </a:t>
            </a:r>
            <a:endParaRPr lang="en-US" sz="2800" dirty="0"/>
          </a:p>
        </p:txBody>
      </p:sp>
      <p:sp>
        <p:nvSpPr>
          <p:cNvPr id="3" name="Content Placeholder 2"/>
          <p:cNvSpPr>
            <a:spLocks noGrp="1"/>
          </p:cNvSpPr>
          <p:nvPr>
            <p:ph idx="4294967295"/>
          </p:nvPr>
        </p:nvSpPr>
        <p:spPr>
          <a:xfrm>
            <a:off x="1654358" y="1512731"/>
            <a:ext cx="10097931" cy="4918049"/>
          </a:xfrm>
        </p:spPr>
        <p:txBody>
          <a:bodyPr>
            <a:normAutofit/>
          </a:bodyPr>
          <a:lstStyle/>
          <a:p>
            <a:pPr>
              <a:buNone/>
            </a:pPr>
            <a:endParaRPr lang="en-US" sz="2000" b="1" cap="all" dirty="0" smtClean="0"/>
          </a:p>
          <a:p>
            <a:pPr>
              <a:buNone/>
            </a:pPr>
            <a:r>
              <a:rPr lang="en-US" sz="2000" b="1" cap="all" dirty="0" smtClean="0"/>
              <a:t>PROBLEMS AND PROSPECTS OF INDIAN AGRICULTURE</a:t>
            </a:r>
          </a:p>
          <a:p>
            <a:pPr>
              <a:buNone/>
            </a:pPr>
            <a:endParaRPr lang="en-US" sz="2000" b="1" cap="all" dirty="0" smtClean="0"/>
          </a:p>
          <a:p>
            <a:pPr marL="93663" indent="-11113" algn="just">
              <a:buNone/>
            </a:pPr>
            <a:r>
              <a:rPr lang="en-GB" sz="2000" dirty="0" smtClean="0"/>
              <a:t>		India is largely an agricultural country. Seventy per cent of her vast populations live, directly or indirectly, on income derived from agriculture. But to say that India lives by agriculture does not mean that India is agriculturally advanced ma­chines have superseded manual labour. That means a larger acreage is brought under cultivation in more efficient manner. Secondly, the fertility of the soil has been increased by scientific, i.e. chemical manuring. Thirdly, new crops of a better quality and higher yield have been introduced. Fourthly, highly improved methods of irrigation and crop-protection and storing have been adopted.</a:t>
            </a:r>
            <a:endParaRPr lang="en-US" sz="2000" dirty="0" smtClean="0"/>
          </a:p>
          <a:p>
            <a:pPr algn="just">
              <a:buNone/>
            </a:pPr>
            <a:endParaRPr lang="en-US" sz="2000" b="1"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AGRICULTURE </a:t>
            </a:r>
            <a:r>
              <a:rPr lang="en-US" sz="2800" b="1" dirty="0" smtClean="0"/>
              <a:t>BUSINESS PRACTICES </a:t>
            </a:r>
            <a:endParaRPr lang="en-US" sz="2800" dirty="0"/>
          </a:p>
        </p:txBody>
      </p:sp>
      <p:sp>
        <p:nvSpPr>
          <p:cNvPr id="3" name="Content Placeholder 2"/>
          <p:cNvSpPr>
            <a:spLocks noGrp="1"/>
          </p:cNvSpPr>
          <p:nvPr>
            <p:ph idx="4294967295"/>
          </p:nvPr>
        </p:nvSpPr>
        <p:spPr>
          <a:xfrm>
            <a:off x="1654358" y="1512731"/>
            <a:ext cx="10097931" cy="4918049"/>
          </a:xfrm>
        </p:spPr>
        <p:txBody>
          <a:bodyPr>
            <a:normAutofit/>
          </a:bodyPr>
          <a:lstStyle/>
          <a:p>
            <a:pPr>
              <a:buNone/>
            </a:pPr>
            <a:endParaRPr lang="en-US" sz="2000" b="1" cap="all" dirty="0" smtClean="0"/>
          </a:p>
          <a:p>
            <a:pPr>
              <a:buNone/>
            </a:pPr>
            <a:r>
              <a:rPr lang="en-US" sz="2000" b="1" dirty="0" smtClean="0"/>
              <a:t>GOVERNMENT POLICIES RELATED TO AGRICULTURE AND AGRIBUSINESS</a:t>
            </a:r>
            <a:endParaRPr lang="en-US" sz="2000" dirty="0" smtClean="0"/>
          </a:p>
          <a:p>
            <a:pPr marL="0" indent="0"/>
            <a:r>
              <a:rPr lang="en-US" sz="2000" dirty="0" smtClean="0"/>
              <a:t>Agriculture is a way of life, a tradition, which, for centuries, has shaped the thought, the outlook, the culture and the economic life of the people of India</a:t>
            </a:r>
          </a:p>
          <a:p>
            <a:pPr marL="0" indent="0"/>
            <a:r>
              <a:rPr lang="en-US" sz="2000" dirty="0" smtClean="0"/>
              <a:t>Over 200 million Indian farmers and farm workers have been the backbone of India’s agriculture</a:t>
            </a:r>
          </a:p>
          <a:p>
            <a:pPr marL="0" indent="0"/>
            <a:r>
              <a:rPr lang="en-US" sz="2000" dirty="0" smtClean="0"/>
              <a:t>The </a:t>
            </a:r>
            <a:r>
              <a:rPr lang="en-US" sz="2000" b="1" u="sng" dirty="0" smtClean="0"/>
              <a:t>National Policy on Agriculture</a:t>
            </a:r>
            <a:r>
              <a:rPr lang="en-US" sz="2000" dirty="0" smtClean="0"/>
              <a:t> seeks to </a:t>
            </a:r>
            <a:r>
              <a:rPr lang="en-US" sz="2000" dirty="0" err="1" smtClean="0"/>
              <a:t>actualise</a:t>
            </a:r>
            <a:r>
              <a:rPr lang="en-US" sz="2000" dirty="0" smtClean="0"/>
              <a:t> the vast untapped growth potential of Indian agriculture, strengthen rural infrastructure to support faster agricultural development, promote value addition, accelerate the growth of agro business, create employment in rural areas</a:t>
            </a:r>
            <a:endParaRPr lang="en-US" sz="2000" b="1" cap="all" dirty="0" smtClean="0"/>
          </a:p>
          <a:p>
            <a:pPr marL="93663" indent="-11113" algn="just">
              <a:buNone/>
            </a:pPr>
            <a:r>
              <a:rPr lang="en-GB" sz="2000" dirty="0" smtClean="0"/>
              <a:t>		</a:t>
            </a:r>
            <a:endParaRPr lang="en-US" sz="2000" b="1"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AGRICULTURE </a:t>
            </a:r>
            <a:r>
              <a:rPr lang="en-US" sz="2800" b="1" dirty="0" smtClean="0"/>
              <a:t>BUSINESS PRACTICES </a:t>
            </a:r>
            <a:endParaRPr lang="en-US" sz="2800" dirty="0"/>
          </a:p>
        </p:txBody>
      </p:sp>
      <p:sp>
        <p:nvSpPr>
          <p:cNvPr id="3" name="Content Placeholder 2"/>
          <p:cNvSpPr>
            <a:spLocks noGrp="1"/>
          </p:cNvSpPr>
          <p:nvPr>
            <p:ph idx="4294967295"/>
          </p:nvPr>
        </p:nvSpPr>
        <p:spPr>
          <a:xfrm>
            <a:off x="1654358" y="1512731"/>
            <a:ext cx="10097931" cy="4918049"/>
          </a:xfrm>
        </p:spPr>
        <p:txBody>
          <a:bodyPr>
            <a:normAutofit lnSpcReduction="10000"/>
          </a:bodyPr>
          <a:lstStyle/>
          <a:p>
            <a:pPr>
              <a:buNone/>
            </a:pPr>
            <a:endParaRPr lang="en-US" sz="2000" b="1" cap="all" dirty="0" smtClean="0"/>
          </a:p>
          <a:p>
            <a:pPr marL="93663" indent="-11113" algn="just">
              <a:buNone/>
            </a:pPr>
            <a:r>
              <a:rPr lang="en-US" sz="2000" b="1" u="sng" dirty="0" smtClean="0"/>
              <a:t>New Agriculture Policy</a:t>
            </a:r>
            <a:endParaRPr lang="en-US" sz="2000" dirty="0" smtClean="0"/>
          </a:p>
          <a:p>
            <a:pPr marL="539750" indent="-457200" algn="just">
              <a:buFont typeface="+mj-lt"/>
              <a:buAutoNum type="arabicPeriod"/>
            </a:pPr>
            <a:r>
              <a:rPr lang="en-US" sz="2000" b="1" u="sng" dirty="0" smtClean="0"/>
              <a:t>Sustainable Agriculture:</a:t>
            </a:r>
          </a:p>
          <a:p>
            <a:pPr marL="539750" indent="-457200" algn="just">
              <a:buFont typeface="+mj-lt"/>
              <a:buAutoNum type="arabicPeriod"/>
            </a:pPr>
            <a:r>
              <a:rPr lang="en-US" sz="2000" b="1" u="sng" dirty="0" smtClean="0"/>
              <a:t>Food and Nutritional Security</a:t>
            </a:r>
            <a:r>
              <a:rPr lang="en-US" sz="2000" dirty="0" smtClean="0"/>
              <a:t>: </a:t>
            </a:r>
          </a:p>
          <a:p>
            <a:pPr marL="539750" indent="-457200" algn="just">
              <a:buFont typeface="+mj-lt"/>
              <a:buAutoNum type="arabicPeriod"/>
            </a:pPr>
            <a:r>
              <a:rPr lang="en-US" sz="2000" b="1" u="sng" dirty="0" smtClean="0"/>
              <a:t>Generation and Transfer of Technology:</a:t>
            </a:r>
            <a:endParaRPr lang="en-US" sz="2000" dirty="0" smtClean="0"/>
          </a:p>
          <a:p>
            <a:pPr marL="539750" indent="-457200" algn="just">
              <a:buFont typeface="+mj-lt"/>
              <a:buAutoNum type="arabicPeriod"/>
            </a:pPr>
            <a:r>
              <a:rPr lang="en-US" sz="2000" b="1" u="sng" dirty="0" smtClean="0"/>
              <a:t>Inputs Management:</a:t>
            </a:r>
            <a:endParaRPr lang="en-US" sz="2000" dirty="0" smtClean="0"/>
          </a:p>
          <a:p>
            <a:pPr marL="539750" indent="-457200" algn="just">
              <a:buFont typeface="+mj-lt"/>
              <a:buAutoNum type="arabicPeriod"/>
            </a:pPr>
            <a:r>
              <a:rPr lang="en-US" sz="2000" b="1" u="sng" dirty="0" smtClean="0"/>
              <a:t>Incentives for Agriculture:</a:t>
            </a:r>
            <a:endParaRPr lang="en-US" sz="2000" dirty="0" smtClean="0"/>
          </a:p>
          <a:p>
            <a:pPr marL="539750" indent="-457200" algn="just">
              <a:buFont typeface="+mj-lt"/>
              <a:buAutoNum type="arabicPeriod"/>
            </a:pPr>
            <a:r>
              <a:rPr lang="en-US" sz="2000" b="1" u="sng" dirty="0" smtClean="0"/>
              <a:t>Investments in Agriculture:</a:t>
            </a:r>
            <a:endParaRPr lang="en-US" sz="2000" dirty="0" smtClean="0"/>
          </a:p>
          <a:p>
            <a:pPr marL="539750" indent="-457200" algn="just">
              <a:buFont typeface="+mj-lt"/>
              <a:buAutoNum type="arabicPeriod"/>
            </a:pPr>
            <a:r>
              <a:rPr lang="en-US" sz="2000" b="1" u="sng" dirty="0" smtClean="0"/>
              <a:t>Institutional Structure:</a:t>
            </a:r>
            <a:endParaRPr lang="en-US" sz="2000" dirty="0" smtClean="0"/>
          </a:p>
          <a:p>
            <a:pPr marL="539750" indent="-457200" algn="just">
              <a:buFont typeface="+mj-lt"/>
              <a:buAutoNum type="arabicPeriod"/>
            </a:pPr>
            <a:r>
              <a:rPr lang="en-US" sz="2000" b="1" u="sng" dirty="0" smtClean="0"/>
              <a:t>Risk Management:</a:t>
            </a:r>
            <a:endParaRPr lang="en-US" sz="2000" dirty="0" smtClean="0"/>
          </a:p>
          <a:p>
            <a:pPr marL="539750" indent="-457200" algn="just">
              <a:buFont typeface="+mj-lt"/>
              <a:buAutoNum type="arabicPeriod"/>
            </a:pPr>
            <a:r>
              <a:rPr lang="en-US" sz="2000" b="1" u="sng" dirty="0" smtClean="0"/>
              <a:t>Management Reforms:</a:t>
            </a:r>
            <a:endParaRPr lang="en-US" sz="2000" dirty="0" smtClean="0"/>
          </a:p>
          <a:p>
            <a:pPr marL="539750" indent="-457200" algn="just">
              <a:buNone/>
            </a:pPr>
            <a:endParaRPr lang="en-US" sz="2000" dirty="0" smtClean="0"/>
          </a:p>
          <a:p>
            <a:pPr marL="93663" indent="-11113" algn="just">
              <a:buNone/>
            </a:pPr>
            <a:r>
              <a:rPr lang="en-GB" sz="2000" dirty="0" smtClean="0"/>
              <a:t>		</a:t>
            </a:r>
            <a:endParaRPr lang="en-US" sz="2000" b="1"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AGRICULTURE </a:t>
            </a:r>
            <a:r>
              <a:rPr lang="en-US" sz="2800" b="1" dirty="0" smtClean="0"/>
              <a:t>BUSINESS PRACTICES </a:t>
            </a:r>
            <a:endParaRPr lang="en-US" sz="2800" dirty="0"/>
          </a:p>
        </p:txBody>
      </p:sp>
      <p:sp>
        <p:nvSpPr>
          <p:cNvPr id="3" name="Content Placeholder 2"/>
          <p:cNvSpPr>
            <a:spLocks noGrp="1"/>
          </p:cNvSpPr>
          <p:nvPr>
            <p:ph idx="4294967295"/>
          </p:nvPr>
        </p:nvSpPr>
        <p:spPr>
          <a:xfrm>
            <a:off x="1654358" y="1512731"/>
            <a:ext cx="10097931" cy="4918049"/>
          </a:xfrm>
        </p:spPr>
        <p:txBody>
          <a:bodyPr>
            <a:normAutofit fontScale="92500" lnSpcReduction="20000"/>
          </a:bodyPr>
          <a:lstStyle/>
          <a:p>
            <a:pPr>
              <a:buNone/>
            </a:pPr>
            <a:endParaRPr lang="en-US" sz="2000" b="1" cap="all" dirty="0" smtClean="0"/>
          </a:p>
          <a:p>
            <a:pPr marL="93663" indent="-11113" algn="just">
              <a:buNone/>
            </a:pPr>
            <a:r>
              <a:rPr lang="en-US" sz="2000" b="1" u="sng" dirty="0" smtClean="0"/>
              <a:t>Government </a:t>
            </a:r>
            <a:r>
              <a:rPr lang="en-US" sz="2000" b="1" u="sng" dirty="0" err="1" smtClean="0"/>
              <a:t>Programmes</a:t>
            </a:r>
            <a:r>
              <a:rPr lang="en-US" sz="2000" b="1" u="sng" dirty="0" smtClean="0"/>
              <a:t> for Agribusiness</a:t>
            </a:r>
            <a:r>
              <a:rPr lang="en-US" sz="2000" dirty="0" smtClean="0"/>
              <a:t> Both the central government and state governments have devised </a:t>
            </a:r>
            <a:r>
              <a:rPr lang="en-US" sz="2000" dirty="0" err="1" smtClean="0"/>
              <a:t>programmes</a:t>
            </a:r>
            <a:r>
              <a:rPr lang="en-US" sz="2000" dirty="0" smtClean="0"/>
              <a:t> to woo the entrepreneurs for setting up agribusiness in India</a:t>
            </a:r>
          </a:p>
          <a:p>
            <a:pPr marL="539750" indent="-457200" algn="just">
              <a:buFont typeface="+mj-lt"/>
              <a:buAutoNum type="arabicPeriod"/>
            </a:pPr>
            <a:r>
              <a:rPr lang="en-US" sz="2000" b="1" dirty="0" smtClean="0"/>
              <a:t>Entrepreneurial Training institutes </a:t>
            </a:r>
          </a:p>
          <a:p>
            <a:pPr marL="539750" indent="-457200">
              <a:buFont typeface="+mj-lt"/>
              <a:buAutoNum type="arabicPeriod"/>
            </a:pPr>
            <a:r>
              <a:rPr lang="en-US" sz="2000" b="1" dirty="0" smtClean="0"/>
              <a:t>Fragrance &amp; </a:t>
            </a:r>
            <a:r>
              <a:rPr lang="en-US" sz="2000" b="1" dirty="0" err="1" smtClean="0"/>
              <a:t>Flavour</a:t>
            </a:r>
            <a:r>
              <a:rPr lang="en-US" sz="2000" b="1" dirty="0" smtClean="0"/>
              <a:t> Development Centre (FFDC), </a:t>
            </a:r>
            <a:r>
              <a:rPr lang="en-US" sz="2000" b="1" dirty="0" err="1" smtClean="0"/>
              <a:t>Kannauj</a:t>
            </a:r>
            <a:r>
              <a:rPr lang="en-US" sz="2000" b="1" dirty="0" smtClean="0"/>
              <a:t> </a:t>
            </a:r>
          </a:p>
          <a:p>
            <a:pPr marL="539750" indent="-457200">
              <a:buFont typeface="+mj-lt"/>
              <a:buAutoNum type="arabicPeriod"/>
            </a:pPr>
            <a:r>
              <a:rPr lang="en-US" sz="2000" b="1" dirty="0" smtClean="0"/>
              <a:t>Export Processing Zones </a:t>
            </a:r>
          </a:p>
          <a:p>
            <a:pPr marL="539750" indent="-457200">
              <a:buFont typeface="+mj-lt"/>
              <a:buAutoNum type="arabicPeriod"/>
            </a:pPr>
            <a:r>
              <a:rPr lang="en-US" sz="2000" b="1" dirty="0" smtClean="0"/>
              <a:t>Special Economic Zones – </a:t>
            </a:r>
          </a:p>
          <a:p>
            <a:pPr marL="539750" indent="-457200">
              <a:buFont typeface="+mj-lt"/>
              <a:buAutoNum type="arabicPeriod"/>
            </a:pPr>
            <a:r>
              <a:rPr lang="en-US" sz="2000" b="1" dirty="0" smtClean="0"/>
              <a:t>Export Oriented Units (EOU) – </a:t>
            </a:r>
          </a:p>
          <a:p>
            <a:pPr marL="539750" indent="-457200">
              <a:buFont typeface="+mj-lt"/>
              <a:buAutoNum type="arabicPeriod"/>
            </a:pPr>
            <a:r>
              <a:rPr lang="en-US" sz="2000" b="1" dirty="0" smtClean="0"/>
              <a:t>Export Promotion Industrial Park (EPIP) Scheme - </a:t>
            </a:r>
            <a:endParaRPr lang="en-US" sz="2000" dirty="0" smtClean="0"/>
          </a:p>
          <a:p>
            <a:pPr marL="539750" indent="-457200">
              <a:buFont typeface="+mj-lt"/>
              <a:buAutoNum type="arabicPeriod"/>
            </a:pPr>
            <a:r>
              <a:rPr lang="en-US" sz="2000" b="1" dirty="0" smtClean="0"/>
              <a:t>New Anna </a:t>
            </a:r>
            <a:r>
              <a:rPr lang="en-US" sz="2000" b="1" dirty="0" err="1" smtClean="0"/>
              <a:t>Marumalarchi</a:t>
            </a:r>
            <a:r>
              <a:rPr lang="en-US" sz="2000" b="1" dirty="0" smtClean="0"/>
              <a:t> </a:t>
            </a:r>
            <a:r>
              <a:rPr lang="en-US" sz="2000" b="1" dirty="0" err="1" smtClean="0"/>
              <a:t>Thittam</a:t>
            </a:r>
            <a:r>
              <a:rPr lang="en-US" sz="2000" dirty="0" smtClean="0"/>
              <a:t> -  </a:t>
            </a:r>
          </a:p>
          <a:p>
            <a:pPr marL="539750" indent="-457200">
              <a:buFont typeface="+mj-lt"/>
              <a:buAutoNum type="arabicPeriod"/>
            </a:pPr>
            <a:r>
              <a:rPr lang="en-US" sz="2000" b="1" dirty="0" err="1" smtClean="0"/>
              <a:t>Agri</a:t>
            </a:r>
            <a:r>
              <a:rPr lang="en-US" sz="2000" b="1" dirty="0" smtClean="0"/>
              <a:t>-Clinic and Agribusiness </a:t>
            </a:r>
            <a:r>
              <a:rPr lang="en-US" sz="2000" b="1" dirty="0" err="1" smtClean="0"/>
              <a:t>Centres</a:t>
            </a:r>
            <a:r>
              <a:rPr lang="en-US" sz="2000" dirty="0" smtClean="0"/>
              <a:t> -</a:t>
            </a:r>
          </a:p>
          <a:p>
            <a:pPr marL="539750" indent="-457200">
              <a:buFont typeface="+mj-lt"/>
              <a:buAutoNum type="arabicPeriod"/>
            </a:pPr>
            <a:r>
              <a:rPr lang="en-US" sz="2000" b="1" dirty="0" smtClean="0"/>
              <a:t>Regulations</a:t>
            </a:r>
            <a:r>
              <a:rPr lang="en-US" sz="2000" dirty="0" smtClean="0"/>
              <a:t> (</a:t>
            </a:r>
            <a:r>
              <a:rPr lang="en-US" sz="2000" b="1" dirty="0" smtClean="0"/>
              <a:t>Legal regulation) </a:t>
            </a:r>
            <a:r>
              <a:rPr lang="en-US" sz="2000" dirty="0" smtClean="0"/>
              <a:t/>
            </a:r>
            <a:br>
              <a:rPr lang="en-US" sz="2000" dirty="0" smtClean="0"/>
            </a:br>
            <a:r>
              <a:rPr lang="en-US" sz="2000" dirty="0" smtClean="0"/>
              <a:t/>
            </a:r>
            <a:br>
              <a:rPr lang="en-US" sz="2000" dirty="0" smtClean="0"/>
            </a:br>
            <a:endParaRPr lang="en-US" sz="2000" dirty="0" smtClean="0"/>
          </a:p>
          <a:p>
            <a:pPr marL="93663" indent="-11113" algn="just">
              <a:buNone/>
            </a:pPr>
            <a:r>
              <a:rPr lang="en-GB" sz="2000" dirty="0" smtClean="0"/>
              <a:t>		</a:t>
            </a:r>
            <a:endParaRPr lang="en-US" sz="2000" b="1"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 </a:t>
            </a:r>
            <a:r>
              <a:rPr lang="en-US" sz="2800" b="1" dirty="0" smtClean="0"/>
              <a:t>AGRICULTURE BUSINESS PRACTICES </a:t>
            </a:r>
            <a:endParaRPr lang="en-US" sz="2800" dirty="0"/>
          </a:p>
        </p:txBody>
      </p:sp>
      <p:sp>
        <p:nvSpPr>
          <p:cNvPr id="3" name="Content Placeholder 2"/>
          <p:cNvSpPr>
            <a:spLocks noGrp="1"/>
          </p:cNvSpPr>
          <p:nvPr>
            <p:ph idx="4294967295"/>
          </p:nvPr>
        </p:nvSpPr>
        <p:spPr>
          <a:xfrm>
            <a:off x="1654358" y="1512731"/>
            <a:ext cx="10097931" cy="4918049"/>
          </a:xfrm>
        </p:spPr>
        <p:txBody>
          <a:bodyPr>
            <a:normAutofit/>
          </a:bodyPr>
          <a:lstStyle/>
          <a:p>
            <a:pPr algn="ctr">
              <a:buNone/>
            </a:pPr>
            <a:r>
              <a:rPr lang="en-US" sz="2000" b="1" dirty="0" smtClean="0"/>
              <a:t>SUMMARY</a:t>
            </a:r>
            <a:endParaRPr lang="en-US" sz="2000" b="1" cap="all" dirty="0" smtClean="0"/>
          </a:p>
          <a:p>
            <a:pPr marL="93663" indent="-11113" algn="just">
              <a:buNone/>
            </a:pPr>
            <a:r>
              <a:rPr lang="en-IN" sz="2000" dirty="0" smtClean="0"/>
              <a:t>The branch of science which deals with methods of food production is known as agriculture. This deals with food production, growing better variety of crops &amp; managing the animals &amp; birds for farm work &amp; better yield of food like egg, meat etc. </a:t>
            </a:r>
            <a:r>
              <a:rPr lang="en-US" sz="2000" dirty="0" smtClean="0"/>
              <a:t>Agriculture industry has seen some remarkable changes since independence, also become very important from the perspective of employment generation, so Indian economy is reckoned as </a:t>
            </a:r>
            <a:r>
              <a:rPr lang="en-US" sz="2000" dirty="0" err="1" smtClean="0"/>
              <a:t>Agri</a:t>
            </a:r>
            <a:r>
              <a:rPr lang="en-US" sz="2000" dirty="0" smtClean="0"/>
              <a:t>-oriented. The National Policy on Agriculture seeks to </a:t>
            </a:r>
            <a:r>
              <a:rPr lang="en-US" sz="2000" dirty="0" err="1" smtClean="0"/>
              <a:t>actualise</a:t>
            </a:r>
            <a:r>
              <a:rPr lang="en-US" sz="2000" dirty="0" smtClean="0"/>
              <a:t> the vast untapped growth potential of Indian agriculture, strengthen rural infrastructure to support faster agricultural development, promote value addition, accelerate the growth of agro business, create employment in rural areas, secure a fair standard of living for the farmers and agricultural workers and their families, discourage migration to urban areas and face the challenges arising out of economic liberalization and </a:t>
            </a:r>
            <a:r>
              <a:rPr lang="en-US" sz="2000" dirty="0" err="1" smtClean="0"/>
              <a:t>globalisation</a:t>
            </a:r>
            <a:r>
              <a:rPr lang="en-US" sz="2000" dirty="0" smtClean="0"/>
              <a:t>.</a:t>
            </a:r>
          </a:p>
          <a:p>
            <a:pPr marL="93663" indent="-11113" algn="just">
              <a:buNone/>
            </a:pPr>
            <a:r>
              <a:rPr lang="en-US" sz="2000" dirty="0" smtClean="0"/>
              <a:t/>
            </a:r>
            <a:br>
              <a:rPr lang="en-US" sz="2000" dirty="0" smtClean="0"/>
            </a:br>
            <a:endParaRPr lang="en-US" sz="2000" dirty="0" smtClean="0"/>
          </a:p>
          <a:p>
            <a:pPr marL="93663" indent="-11113" algn="just">
              <a:buNone/>
            </a:pPr>
            <a:r>
              <a:rPr lang="en-GB" sz="2000" dirty="0" smtClean="0"/>
              <a:t>		</a:t>
            </a:r>
            <a:endParaRPr lang="en-US" sz="2000" b="1"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 </a:t>
            </a:r>
            <a:r>
              <a:rPr lang="en-US" sz="2800" b="1" dirty="0" smtClean="0"/>
              <a:t>ALLIED AGRICULTURE BUSINESS AND WTO</a:t>
            </a:r>
            <a:endParaRPr lang="en-US" sz="2800" dirty="0"/>
          </a:p>
        </p:txBody>
      </p:sp>
      <p:sp>
        <p:nvSpPr>
          <p:cNvPr id="3" name="Content Placeholder 2"/>
          <p:cNvSpPr>
            <a:spLocks noGrp="1"/>
          </p:cNvSpPr>
          <p:nvPr>
            <p:ph idx="4294967295"/>
          </p:nvPr>
        </p:nvSpPr>
        <p:spPr>
          <a:xfrm>
            <a:off x="1654358" y="1512731"/>
            <a:ext cx="10097931" cy="4918049"/>
          </a:xfrm>
        </p:spPr>
        <p:txBody>
          <a:bodyPr>
            <a:normAutofit fontScale="77500" lnSpcReduction="20000"/>
          </a:bodyPr>
          <a:lstStyle/>
          <a:p>
            <a:pPr algn="just">
              <a:buNone/>
            </a:pPr>
            <a:endParaRPr lang="en-US" sz="2000" b="1" dirty="0" smtClean="0"/>
          </a:p>
          <a:p>
            <a:pPr marL="0" indent="82550" algn="just">
              <a:buNone/>
            </a:pPr>
            <a:r>
              <a:rPr lang="en-US" sz="2000" b="1" dirty="0" smtClean="0"/>
              <a:t>INTRODUCTION:- </a:t>
            </a:r>
            <a:r>
              <a:rPr lang="en-GB" sz="2000" dirty="0" smtClean="0"/>
              <a:t>India is one of the founding members of WTO - World Trade Organisation. Firstly, you will study WTO provisions pose no real threat to Indian agriculture. Also, here you will learn the farm waste management and implementation of its techniques; further the types of fertilizers and the dairy and poultry industry and products. </a:t>
            </a:r>
            <a:endParaRPr lang="en-US" sz="2000" dirty="0" smtClean="0"/>
          </a:p>
          <a:p>
            <a:pPr algn="just">
              <a:buNone/>
            </a:pPr>
            <a:endParaRPr lang="en-US" sz="2000" b="1" dirty="0" smtClean="0"/>
          </a:p>
          <a:p>
            <a:r>
              <a:rPr lang="en-GB" sz="2000" b="1" dirty="0" smtClean="0"/>
              <a:t>WTO AND INDIAN AGRICULTURE </a:t>
            </a:r>
            <a:r>
              <a:rPr lang="en-US" sz="2000" b="1" dirty="0" smtClean="0"/>
              <a:t>:-</a:t>
            </a:r>
            <a:r>
              <a:rPr lang="en-IN" sz="2000" dirty="0" smtClean="0"/>
              <a:t> </a:t>
            </a:r>
            <a:r>
              <a:rPr lang="en-GB" sz="2000" dirty="0" smtClean="0"/>
              <a:t>India is one of the founding members of WTO (World Trade Organisation) which came into existence on January 01, 1995 replacing GATT (General Agreement on Tariffs and Trade) and promising the herald of new era in the rule based system of governing and promoting international trade concomitant with the needs of the on-going processor globalization.</a:t>
            </a:r>
            <a:endParaRPr lang="en-US" sz="2000" dirty="0" smtClean="0"/>
          </a:p>
          <a:p>
            <a:r>
              <a:rPr lang="en-GB" sz="2000" dirty="0" smtClean="0"/>
              <a:t>WTO provisions related to international trade are now similarly applicable to agriculture which was brought within the fold of GATT in the Uruguay Round (1986-93) of multilateral trade Negotiations (MTNs).</a:t>
            </a:r>
            <a:endParaRPr lang="en-US" sz="2000" dirty="0" smtClean="0"/>
          </a:p>
          <a:p>
            <a:r>
              <a:rPr lang="en-GB" sz="2000" dirty="0" smtClean="0"/>
              <a:t>Application of WTO provisions on agriculture involves many contentions issues and is an area of serious concern for developing countries which are primarily agrarian economies, Moreover, the world, despite growing interdependence and integration, is highly heterogeneous with regard to levels of development. This heterogeneity is very much noticeable when we compare the agricultural sector of developed and developing countries.</a:t>
            </a:r>
            <a:endParaRPr lang="en-US" sz="2000" dirty="0" smtClean="0"/>
          </a:p>
          <a:p>
            <a:r>
              <a:rPr lang="en-GB" sz="2000" dirty="0" smtClean="0"/>
              <a:t>Support infrastructure like storage, processing, finance, marketing, transport and R&amp;D facilities are much more advanced and organized. In sharp contrast, in a country like India, for millions of farmers who derived their livelihood from agricultural, it is still a way of life and not an occupation they have chosen for themselves. Indian farmers are mostly involved in subsistence farming with very little or no marketable surplus.</a:t>
            </a:r>
            <a:endParaRPr lang="en-IN" sz="2000"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 </a:t>
            </a:r>
            <a:r>
              <a:rPr lang="en-US" sz="2800" b="1" dirty="0" smtClean="0"/>
              <a:t>ALLIED AGRICULTURE BUSINESS AND WTO</a:t>
            </a:r>
            <a:endParaRPr lang="en-US" sz="2800" dirty="0"/>
          </a:p>
        </p:txBody>
      </p:sp>
      <p:sp>
        <p:nvSpPr>
          <p:cNvPr id="3" name="Content Placeholder 2"/>
          <p:cNvSpPr>
            <a:spLocks noGrp="1"/>
          </p:cNvSpPr>
          <p:nvPr>
            <p:ph idx="4294967295"/>
          </p:nvPr>
        </p:nvSpPr>
        <p:spPr>
          <a:xfrm>
            <a:off x="1654358" y="1512731"/>
            <a:ext cx="10097931" cy="4918049"/>
          </a:xfrm>
        </p:spPr>
        <p:txBody>
          <a:bodyPr>
            <a:normAutofit fontScale="70000" lnSpcReduction="20000"/>
          </a:bodyPr>
          <a:lstStyle/>
          <a:p>
            <a:pPr>
              <a:buNone/>
            </a:pPr>
            <a:r>
              <a:rPr lang="en-GB" sz="2000" dirty="0" smtClean="0"/>
              <a:t>India is one of the founding members of WTO </a:t>
            </a:r>
          </a:p>
          <a:p>
            <a:pPr>
              <a:buNone/>
            </a:pPr>
            <a:r>
              <a:rPr lang="en-GB" sz="2000" dirty="0" err="1" smtClean="0"/>
              <a:t>AoA</a:t>
            </a:r>
            <a:r>
              <a:rPr lang="en-GB" sz="2000" dirty="0" smtClean="0"/>
              <a:t> has classified all subsidies given to farmers into three categories -</a:t>
            </a:r>
            <a:endParaRPr lang="en-US" sz="2000" dirty="0" smtClean="0"/>
          </a:p>
          <a:p>
            <a:pPr lvl="0">
              <a:buNone/>
            </a:pPr>
            <a:r>
              <a:rPr lang="en-GB" sz="2000" dirty="0" smtClean="0"/>
              <a:t>AMBER BOX subsidies, </a:t>
            </a:r>
            <a:endParaRPr lang="en-US" sz="2000" dirty="0" smtClean="0"/>
          </a:p>
          <a:p>
            <a:pPr lvl="0">
              <a:buNone/>
            </a:pPr>
            <a:r>
              <a:rPr lang="en-GB" sz="2000" dirty="0" smtClean="0"/>
              <a:t>BLUE BOX subsidies, and </a:t>
            </a:r>
            <a:endParaRPr lang="en-US" sz="2000" dirty="0" smtClean="0"/>
          </a:p>
          <a:p>
            <a:pPr lvl="0">
              <a:buNone/>
            </a:pPr>
            <a:r>
              <a:rPr lang="en-GB" sz="2000" dirty="0" smtClean="0"/>
              <a:t>GREEN BOX subsidies. </a:t>
            </a:r>
            <a:endParaRPr lang="en-US" sz="2000" dirty="0" smtClean="0"/>
          </a:p>
          <a:p>
            <a:r>
              <a:rPr lang="en-GB" sz="2000" dirty="0" smtClean="0"/>
              <a:t>Under AMBER box subsidies such domestic support its included which is meant to encourage farmers to produce more.</a:t>
            </a:r>
            <a:endParaRPr lang="en-US" sz="2000" dirty="0" smtClean="0"/>
          </a:p>
          <a:p>
            <a:r>
              <a:rPr lang="en-GB" sz="2000" dirty="0" smtClean="0"/>
              <a:t>BLUE BOX subsidies are related to quantum of output and hence are considered minimally trade distorting. Such subsided is provided only up to certain limit of production. </a:t>
            </a:r>
            <a:endParaRPr lang="en-US" sz="2000" dirty="0" smtClean="0"/>
          </a:p>
          <a:p>
            <a:r>
              <a:rPr lang="en-GB" sz="2000" dirty="0" smtClean="0"/>
              <a:t>GREEN BOX subsidiary aid to farmers comes under this category. The developed countries have used provisions of </a:t>
            </a:r>
            <a:r>
              <a:rPr lang="en-GB" sz="2000" dirty="0" err="1" smtClean="0"/>
              <a:t>AoA</a:t>
            </a:r>
            <a:r>
              <a:rPr lang="en-GB" sz="2000" dirty="0" smtClean="0"/>
              <a:t> to further infest of their farmers.</a:t>
            </a:r>
            <a:endParaRPr lang="en-US" sz="2000" dirty="0" smtClean="0"/>
          </a:p>
          <a:p>
            <a:r>
              <a:rPr lang="en-GB" sz="2000" dirty="0" smtClean="0"/>
              <a:t>The developed countries have used provisions of </a:t>
            </a:r>
            <a:r>
              <a:rPr lang="en-GB" sz="2000" dirty="0" err="1" smtClean="0"/>
              <a:t>AoA</a:t>
            </a:r>
            <a:r>
              <a:rPr lang="en-GB" sz="2000" dirty="0" smtClean="0"/>
              <a:t> to further the interest of their farmers. For example, they have </a:t>
            </a:r>
            <a:r>
              <a:rPr lang="en-GB" sz="2000" dirty="0" err="1" smtClean="0"/>
              <a:t>remodeled</a:t>
            </a:r>
            <a:r>
              <a:rPr lang="en-GB" sz="2000" dirty="0" smtClean="0"/>
              <a:t> AMBER BOX subsidies in such a way that these qualities to be put into BLUE or GREEN BOX subsidies. These countries are constantly pressuring the developing countries for greater market access for agricultural product but are not willing to bring down the level support that they provide to their own farmers.</a:t>
            </a:r>
            <a:endParaRPr lang="en-US" sz="2000" dirty="0" smtClean="0"/>
          </a:p>
          <a:p>
            <a:r>
              <a:rPr lang="en-GB" sz="2000" dirty="0" smtClean="0"/>
              <a:t>Developing countries like India feel that they are being discriminated against in matter like tariff on food imports into developed countries. For example, in the name of mutual access, OECD countries impose very low tariff on imports from fellow members while similar imports from developing countries are subjected to higher tariffs.</a:t>
            </a:r>
            <a:endParaRPr lang="en-US" sz="2000" dirty="0" smtClean="0"/>
          </a:p>
          <a:p>
            <a:r>
              <a:rPr lang="en-GB" sz="1800" dirty="0" smtClean="0"/>
              <a:t>To conclude, it can be said that WTO provisions pose no real threat to Indian agriculture though aspects related to IPR (intellectual properties right), removal of tariff and non-tariff barriers and market access need to be dealt with constant vigil and suitable expertise. Relevant institutional and legal changes (like in patenting) need to be brought about and Equally important is the need to restructure, modify and revamp our agriculture sector so that it can rise up to the challenges thrown by growing integration with the rest of the world. The need of the time is to make it more efficient, modern diversified and competitive. The time to engineer a second Green revolution has arrived.</a:t>
            </a:r>
            <a:endParaRPr lang="en-US" sz="1800" dirty="0" smtClean="0"/>
          </a:p>
          <a:p>
            <a:endParaRPr lang="en-IN" sz="2000"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1282" y="399737"/>
            <a:ext cx="8596668" cy="844446"/>
          </a:xfrm>
        </p:spPr>
        <p:txBody>
          <a:bodyPr>
            <a:noAutofit/>
          </a:bodyPr>
          <a:lstStyle/>
          <a:p>
            <a:pPr algn="ctr"/>
            <a:r>
              <a:rPr lang="en-US" sz="2800" b="1" dirty="0" smtClean="0"/>
              <a:t>PUBLIC </a:t>
            </a:r>
            <a:r>
              <a:rPr lang="en-US" sz="2800" b="1" dirty="0" smtClean="0"/>
              <a:t>ENTERPRISES IN INDIA</a:t>
            </a:r>
            <a:endParaRPr lang="en-US" sz="2800" dirty="0"/>
          </a:p>
        </p:txBody>
      </p:sp>
      <p:sp>
        <p:nvSpPr>
          <p:cNvPr id="3" name="Content Placeholder 2"/>
          <p:cNvSpPr>
            <a:spLocks noGrp="1"/>
          </p:cNvSpPr>
          <p:nvPr>
            <p:ph idx="4294967295"/>
          </p:nvPr>
        </p:nvSpPr>
        <p:spPr>
          <a:xfrm>
            <a:off x="1918741" y="1514007"/>
            <a:ext cx="9278911" cy="4946754"/>
          </a:xfrm>
        </p:spPr>
        <p:txBody>
          <a:bodyPr>
            <a:normAutofit/>
          </a:bodyPr>
          <a:lstStyle/>
          <a:p>
            <a:pPr algn="just"/>
            <a:r>
              <a:rPr lang="en-GB" sz="2000" b="1" u="sng" dirty="0" smtClean="0"/>
              <a:t>Introduction</a:t>
            </a:r>
            <a:r>
              <a:rPr lang="en-GB" sz="2000" dirty="0" smtClean="0"/>
              <a:t> :- All industrial and commercial undertakings owned, managed and controlled by the Govern­ment are called </a:t>
            </a:r>
            <a:r>
              <a:rPr lang="en-GB" sz="2000" u="sng" dirty="0" smtClean="0"/>
              <a:t>public enterprises</a:t>
            </a:r>
            <a:r>
              <a:rPr lang="en-GB" sz="2000" dirty="0" smtClean="0"/>
              <a:t> or </a:t>
            </a:r>
            <a:r>
              <a:rPr lang="en-GB" sz="2000" u="sng" dirty="0" smtClean="0"/>
              <a:t>public undertakings</a:t>
            </a:r>
            <a:r>
              <a:rPr lang="en-GB" sz="2000" dirty="0" smtClean="0"/>
              <a:t> or </a:t>
            </a:r>
            <a:r>
              <a:rPr lang="en-GB" sz="2000" u="sng" dirty="0" smtClean="0"/>
              <a:t>public sector undertakings</a:t>
            </a:r>
            <a:r>
              <a:rPr lang="en-GB" sz="2000" dirty="0" smtClean="0"/>
              <a:t> (PSUs). These enterprises are known collectively as the public sector.</a:t>
            </a:r>
            <a:endParaRPr lang="en-US" sz="2000" dirty="0" smtClean="0"/>
          </a:p>
          <a:p>
            <a:pPr algn="just"/>
            <a:r>
              <a:rPr lang="en-US" sz="2000" b="1" u="sng" dirty="0" smtClean="0"/>
              <a:t>Definition</a:t>
            </a:r>
            <a:r>
              <a:rPr lang="en-US" sz="2000" dirty="0" smtClean="0"/>
              <a:t> :- </a:t>
            </a:r>
            <a:r>
              <a:rPr lang="en-GB" sz="2000" dirty="0" smtClean="0"/>
              <a:t>According to A. H. Hanson, "Public enterprise means state ownership and operation of industrial, agricultural, financial and commercial undertakings".</a:t>
            </a:r>
            <a:endParaRPr lang="en-US" sz="2000" dirty="0" smtClean="0"/>
          </a:p>
          <a:p>
            <a:r>
              <a:rPr lang="en-GB" sz="2000" b="1" u="sng" dirty="0" smtClean="0"/>
              <a:t>characteristics of public enterprises</a:t>
            </a:r>
            <a:r>
              <a:rPr lang="en-GB" sz="2000" dirty="0" smtClean="0"/>
              <a:t>:</a:t>
            </a:r>
            <a:endParaRPr lang="en-US" sz="2000" dirty="0" smtClean="0"/>
          </a:p>
          <a:p>
            <a:pPr lvl="1">
              <a:buFont typeface="Wingdings" pitchFamily="2" charset="2"/>
              <a:buChar char="q"/>
            </a:pPr>
            <a:r>
              <a:rPr lang="en-GB" sz="1800" b="1" u="sng" dirty="0" smtClean="0"/>
              <a:t>State ownership:</a:t>
            </a:r>
            <a:endParaRPr lang="en-US" sz="1800" b="1" u="sng" dirty="0" smtClean="0"/>
          </a:p>
          <a:p>
            <a:pPr lvl="1">
              <a:buFont typeface="Wingdings" pitchFamily="2" charset="2"/>
              <a:buChar char="q"/>
            </a:pPr>
            <a:r>
              <a:rPr lang="en-GB" sz="1800" b="1" u="sng" dirty="0" smtClean="0"/>
              <a:t>State control:</a:t>
            </a:r>
            <a:endParaRPr lang="en-US" sz="1800" b="1" u="sng" dirty="0" smtClean="0"/>
          </a:p>
          <a:p>
            <a:pPr lvl="1">
              <a:buFont typeface="Wingdings" pitchFamily="2" charset="2"/>
              <a:buChar char="q"/>
            </a:pPr>
            <a:r>
              <a:rPr lang="en-GB" sz="1800" b="1" u="sng" dirty="0" smtClean="0"/>
              <a:t>Government financing:</a:t>
            </a:r>
            <a:endParaRPr lang="en-US" sz="1800" b="1" u="sng" dirty="0" smtClean="0"/>
          </a:p>
          <a:p>
            <a:pPr lvl="1">
              <a:buFont typeface="Wingdings" pitchFamily="2" charset="2"/>
              <a:buChar char="q"/>
            </a:pPr>
            <a:r>
              <a:rPr lang="en-GB" sz="1800" b="1" u="sng" dirty="0" smtClean="0"/>
              <a:t>Service motive:</a:t>
            </a:r>
            <a:endParaRPr lang="en-US" sz="1800" b="1" u="sng" dirty="0" smtClean="0"/>
          </a:p>
          <a:p>
            <a:pPr lvl="1">
              <a:buFont typeface="Wingdings" pitchFamily="2" charset="2"/>
              <a:buChar char="q"/>
            </a:pPr>
            <a:r>
              <a:rPr lang="en-GB" sz="1800" b="1" u="sng" dirty="0" smtClean="0"/>
              <a:t>Public accountability:</a:t>
            </a:r>
            <a:endParaRPr lang="en-US" sz="1800" b="1" u="sng" dirty="0" smtClean="0"/>
          </a:p>
          <a:p>
            <a:pPr lvl="1">
              <a:buFont typeface="Wingdings" pitchFamily="2" charset="2"/>
              <a:buChar char="q"/>
            </a:pPr>
            <a:r>
              <a:rPr lang="en-GB" sz="1800" b="1" u="sng" dirty="0" smtClean="0"/>
              <a:t> Autonomous Bodies:</a:t>
            </a:r>
            <a:endParaRPr lang="en-US" sz="1800" b="1" u="sng" dirty="0" smtClean="0"/>
          </a:p>
          <a:p>
            <a:endParaRPr lang="en-US" sz="2000" dirty="0" smtClean="0"/>
          </a:p>
          <a:p>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ALLIED </a:t>
            </a:r>
            <a:r>
              <a:rPr lang="en-US" sz="2800" b="1" dirty="0" smtClean="0"/>
              <a:t>AGRICULTURE BUSINESS AND WTO</a:t>
            </a:r>
            <a:endParaRPr lang="en-US" sz="2800" dirty="0"/>
          </a:p>
        </p:txBody>
      </p:sp>
      <p:sp>
        <p:nvSpPr>
          <p:cNvPr id="3" name="Content Placeholder 2"/>
          <p:cNvSpPr>
            <a:spLocks noGrp="1"/>
          </p:cNvSpPr>
          <p:nvPr>
            <p:ph idx="4294967295"/>
          </p:nvPr>
        </p:nvSpPr>
        <p:spPr>
          <a:xfrm>
            <a:off x="1654358" y="1512731"/>
            <a:ext cx="10097931" cy="4918049"/>
          </a:xfrm>
        </p:spPr>
        <p:txBody>
          <a:bodyPr>
            <a:normAutofit lnSpcReduction="10000"/>
          </a:bodyPr>
          <a:lstStyle/>
          <a:p>
            <a:pPr algn="just">
              <a:buNone/>
            </a:pPr>
            <a:endParaRPr lang="en-US" sz="2000" b="1" dirty="0" smtClean="0"/>
          </a:p>
          <a:p>
            <a:r>
              <a:rPr lang="en-US" sz="2000" b="1" dirty="0" smtClean="0"/>
              <a:t>AGRICULTURAL WASTE MANAGEMENT:- </a:t>
            </a:r>
            <a:r>
              <a:rPr lang="en-US" sz="2000" dirty="0" smtClean="0"/>
              <a:t>The proper management of waste from agricultural operations can contribute in a significant way to farm operations. Waste management helps maintain a healthy environment for farm animals and can reduce the need for commercial fertilizers while providing other nutrients needed for crop production. Agricultural waste typically associated with animals includes but is not limited to manure, bedding and litter, wasted feed, runoff from feedlots and holding areas, and wastewater from buildings like dairy parlors.</a:t>
            </a:r>
          </a:p>
          <a:p>
            <a:r>
              <a:rPr lang="en-US" sz="2000" dirty="0" smtClean="0"/>
              <a:t>Best management practices (BMPs) such as </a:t>
            </a:r>
            <a:r>
              <a:rPr lang="en-US" sz="2000" b="1" u="sng" dirty="0" smtClean="0"/>
              <a:t>rotational grazing</a:t>
            </a:r>
            <a:r>
              <a:rPr lang="en-US" sz="2000" dirty="0" smtClean="0"/>
              <a:t> and </a:t>
            </a:r>
            <a:r>
              <a:rPr lang="en-US" sz="2000" b="1" u="sng" dirty="0" smtClean="0"/>
              <a:t>pasture renovation</a:t>
            </a:r>
            <a:r>
              <a:rPr lang="en-US" sz="2000" dirty="0" smtClean="0"/>
              <a:t> to maintain adequate vegetative cover and structures built to trap or retain waste should be utilized in order to prevent contamination of both surface waters and groundwater. When this waste is carried in overland flow from rain events, it is categorized as a nonpoint source pollutant, or one that originates from diffuse areas of land. Nonpoint source pollutants are one of the primary water quality problems in the United States. Furthermore, runoff and waste that does not pass through a vegetated buffer zone along the </a:t>
            </a:r>
            <a:r>
              <a:rPr lang="en-US" sz="2000" dirty="0" err="1" smtClean="0"/>
              <a:t>waterbody</a:t>
            </a:r>
            <a:r>
              <a:rPr lang="en-US" sz="2000" dirty="0" smtClean="0"/>
              <a:t> is likely to result in bank erosion and subsequent property loss.</a:t>
            </a:r>
            <a:endParaRPr lang="en-IN" sz="2000"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 </a:t>
            </a:r>
            <a:r>
              <a:rPr lang="en-US" sz="2800" b="1" dirty="0" smtClean="0"/>
              <a:t>ALLIED AGRICULTURE BUSINESS AND WTO</a:t>
            </a:r>
            <a:endParaRPr lang="en-US" sz="2800" dirty="0"/>
          </a:p>
        </p:txBody>
      </p:sp>
      <p:sp>
        <p:nvSpPr>
          <p:cNvPr id="3" name="Content Placeholder 2"/>
          <p:cNvSpPr>
            <a:spLocks noGrp="1"/>
          </p:cNvSpPr>
          <p:nvPr>
            <p:ph idx="4294967295"/>
          </p:nvPr>
        </p:nvSpPr>
        <p:spPr>
          <a:xfrm>
            <a:off x="1654358" y="1512731"/>
            <a:ext cx="10097931" cy="4918049"/>
          </a:xfrm>
        </p:spPr>
        <p:txBody>
          <a:bodyPr>
            <a:normAutofit/>
          </a:bodyPr>
          <a:lstStyle/>
          <a:p>
            <a:pPr algn="just">
              <a:buNone/>
            </a:pPr>
            <a:endParaRPr lang="en-US" sz="2000" b="1" dirty="0" smtClean="0"/>
          </a:p>
          <a:p>
            <a:r>
              <a:rPr lang="en-US" sz="2000" b="1" dirty="0" smtClean="0"/>
              <a:t>Benefits of waste management:</a:t>
            </a:r>
            <a:endParaRPr lang="en-US" sz="2000" dirty="0" smtClean="0"/>
          </a:p>
          <a:p>
            <a:r>
              <a:rPr lang="en-US" sz="2000" dirty="0" smtClean="0"/>
              <a:t>Like most other aspects of agricultural production, there are requirements for the application and management of agricultural waste on farms. However, the primary reasons behind managing agricultural waste make good sense both environmentally and economically. Where feasible, the reuse of animal waste in farming operations can reduce the quantity and hauling costs of commercial fertilizer. The contribution of animal waste increases the organic matter content of soils, which not only increases nutrient availability for crops but also improves the water holding capacity and </a:t>
            </a:r>
            <a:r>
              <a:rPr lang="en-US" sz="2000" dirty="0" err="1" smtClean="0"/>
              <a:t>tilth</a:t>
            </a:r>
            <a:r>
              <a:rPr lang="en-US" sz="2000" dirty="0" smtClean="0"/>
              <a:t> of the soil. Good waste management reduces the instances of well water contamination and minimizes surface water pollution.</a:t>
            </a:r>
          </a:p>
          <a:p>
            <a:endParaRPr lang="en-IN" sz="2000"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 </a:t>
            </a:r>
            <a:r>
              <a:rPr lang="en-US" sz="2800" b="1" dirty="0" smtClean="0"/>
              <a:t>ALLIED AGRICULTURE BUSINESS AND WTO</a:t>
            </a:r>
            <a:endParaRPr lang="en-US" sz="2800" dirty="0"/>
          </a:p>
        </p:txBody>
      </p:sp>
      <p:sp>
        <p:nvSpPr>
          <p:cNvPr id="3" name="Content Placeholder 2"/>
          <p:cNvSpPr>
            <a:spLocks noGrp="1"/>
          </p:cNvSpPr>
          <p:nvPr>
            <p:ph idx="4294967295"/>
          </p:nvPr>
        </p:nvSpPr>
        <p:spPr>
          <a:xfrm>
            <a:off x="1654358" y="1512731"/>
            <a:ext cx="10097931" cy="4918049"/>
          </a:xfrm>
        </p:spPr>
        <p:txBody>
          <a:bodyPr>
            <a:normAutofit/>
          </a:bodyPr>
          <a:lstStyle/>
          <a:p>
            <a:pPr algn="just">
              <a:buNone/>
            </a:pPr>
            <a:endParaRPr lang="en-US" sz="2000" b="1" dirty="0" smtClean="0"/>
          </a:p>
          <a:p>
            <a:r>
              <a:rPr lang="en-US" sz="2000" b="1" dirty="0" smtClean="0"/>
              <a:t>FERTILIZERS AND MANURES:- </a:t>
            </a:r>
            <a:r>
              <a:rPr lang="en-US" sz="2000" dirty="0" smtClean="0"/>
              <a:t>Fertilizers are chemical compounds or substance that contain elements which are necessary for the growth of plant and flowers. </a:t>
            </a:r>
          </a:p>
          <a:p>
            <a:r>
              <a:rPr lang="en-US" sz="2000" dirty="0" smtClean="0"/>
              <a:t>There are mainly two types of fertilizers organic and inorganic. Organic fertilizers are those which are made through natural process like decomposed plants such as manure, worm castings, peat moss, seaweed, sewage and guano, whereas inorganic fertilizers are manufactured through chemical process. They are in the form of simple compounds mainly of nitrogen, phosphate and potash.</a:t>
            </a:r>
          </a:p>
          <a:p>
            <a:endParaRPr lang="en-IN" sz="2000"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 </a:t>
            </a:r>
            <a:r>
              <a:rPr lang="en-US" sz="2800" b="1" dirty="0" smtClean="0"/>
              <a:t>ALLIED AGRICULTURE BUSINESS AND WTO</a:t>
            </a:r>
            <a:endParaRPr lang="en-US" sz="2800" dirty="0"/>
          </a:p>
        </p:txBody>
      </p:sp>
      <p:sp>
        <p:nvSpPr>
          <p:cNvPr id="3" name="Content Placeholder 2"/>
          <p:cNvSpPr>
            <a:spLocks noGrp="1"/>
          </p:cNvSpPr>
          <p:nvPr>
            <p:ph idx="4294967295"/>
          </p:nvPr>
        </p:nvSpPr>
        <p:spPr>
          <a:xfrm>
            <a:off x="1654358" y="1512731"/>
            <a:ext cx="10097931" cy="4918049"/>
          </a:xfrm>
        </p:spPr>
        <p:txBody>
          <a:bodyPr>
            <a:normAutofit fontScale="92500" lnSpcReduction="20000"/>
          </a:bodyPr>
          <a:lstStyle/>
          <a:p>
            <a:r>
              <a:rPr lang="en-US" sz="2000" b="1" u="sng" dirty="0" smtClean="0"/>
              <a:t>Bio Fertilizers:</a:t>
            </a:r>
            <a:endParaRPr lang="en-US" sz="2000" dirty="0" smtClean="0"/>
          </a:p>
          <a:p>
            <a:r>
              <a:rPr lang="en-US" sz="2000" dirty="0" smtClean="0"/>
              <a:t> Fertilizers were welcomed with open arms, for they immediately increased the yield of crops. But their recurrent use has done an irreparable damage to the environment. Excess use of chemical fertilizers has led to the pollution and contamination of the soil, has polluted water basins, destroyed micro-organisms and friendly insects, making the crop more prone to diseases and reduced soil fertility. More and more farmers are now looking for more eco-friendly options. Bio-fertilizers have, to some extent provided an answer to the soil contamination </a:t>
            </a:r>
            <a:r>
              <a:rPr lang="en-US" sz="2000" dirty="0" err="1" smtClean="0"/>
              <a:t>voes</a:t>
            </a:r>
            <a:r>
              <a:rPr lang="en-US" sz="2000" dirty="0" smtClean="0"/>
              <a:t>.</a:t>
            </a:r>
            <a:br>
              <a:rPr lang="en-US" sz="2000" dirty="0" smtClean="0"/>
            </a:br>
            <a:r>
              <a:rPr lang="en-US" sz="2000" dirty="0" smtClean="0"/>
              <a:t/>
            </a:r>
            <a:br>
              <a:rPr lang="en-US" sz="2000" dirty="0" smtClean="0"/>
            </a:br>
            <a:r>
              <a:rPr lang="en-US" sz="2000" dirty="0" smtClean="0"/>
              <a:t>Bio-fertilizers are eco-friendly fertilizers, which are being used to improve the quality and fertility of the soil. Bio-fertilizers are made from biological wastes and they do not contain any chemicals. They are beneficial to the soil, as they enrich the soil with micro-organisms that help in producing organic nutrients, which in turn help the soil to fight diseases. They therefore enrich the </a:t>
            </a:r>
            <a:r>
              <a:rPr lang="en-US" sz="2000" dirty="0" err="1" smtClean="0"/>
              <a:t>the</a:t>
            </a:r>
            <a:r>
              <a:rPr lang="en-US" sz="2000" dirty="0" smtClean="0"/>
              <a:t> nutrient quality of the soil. They also restore the depleted nutrients of the soil.</a:t>
            </a:r>
          </a:p>
          <a:p>
            <a:r>
              <a:rPr lang="en-US" sz="2000" dirty="0" smtClean="0"/>
              <a:t>The main sources of bio-fertilizers are bacteria, fungi and </a:t>
            </a:r>
            <a:r>
              <a:rPr lang="en-US" sz="2000" dirty="0" err="1" smtClean="0"/>
              <a:t>cynobacteria</a:t>
            </a:r>
            <a:r>
              <a:rPr lang="en-US" sz="2000" dirty="0" smtClean="0"/>
              <a:t> (blue-green algae). Plants have a special relationship with bacteria and fungi. They provide the plant with nutrition, resistance against diseases and the ability to combat worst climatic conditions.</a:t>
            </a:r>
            <a:br>
              <a:rPr lang="en-US" sz="2000" dirty="0" smtClean="0"/>
            </a:br>
            <a:r>
              <a:rPr lang="en-US" sz="2000" dirty="0" smtClean="0"/>
              <a:t/>
            </a:r>
            <a:br>
              <a:rPr lang="en-US" sz="2000" dirty="0" smtClean="0"/>
            </a:br>
            <a:r>
              <a:rPr lang="en-US" sz="2000" dirty="0" smtClean="0"/>
              <a:t>Bio-fertilizers are being viewed as the future of fertilizers, as they have the ability to solve the problems of salinity of the soil, chemical-run offs from the fields. They, therefore, ensure the well being of the nutrients present in the soil, therefore making the soil more fertile with time.</a:t>
            </a:r>
            <a:endParaRPr lang="en-US" sz="2000" b="1"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 </a:t>
            </a:r>
            <a:r>
              <a:rPr lang="en-US" sz="2800" b="1" dirty="0" smtClean="0"/>
              <a:t>ALLIED AGRICULTURE BUSINESS AND WTO</a:t>
            </a:r>
            <a:endParaRPr lang="en-US" sz="2800" dirty="0"/>
          </a:p>
        </p:txBody>
      </p:sp>
      <p:sp>
        <p:nvSpPr>
          <p:cNvPr id="3" name="Content Placeholder 2"/>
          <p:cNvSpPr>
            <a:spLocks noGrp="1"/>
          </p:cNvSpPr>
          <p:nvPr>
            <p:ph idx="4294967295"/>
          </p:nvPr>
        </p:nvSpPr>
        <p:spPr>
          <a:xfrm>
            <a:off x="1654358" y="1512731"/>
            <a:ext cx="10097931" cy="4918049"/>
          </a:xfrm>
        </p:spPr>
        <p:txBody>
          <a:bodyPr>
            <a:normAutofit lnSpcReduction="10000"/>
          </a:bodyPr>
          <a:lstStyle/>
          <a:p>
            <a:r>
              <a:rPr lang="en-US" sz="2000" b="1" u="sng" dirty="0" smtClean="0"/>
              <a:t>Bio Fertilizers:</a:t>
            </a:r>
            <a:endParaRPr lang="en-US" sz="2000" dirty="0" smtClean="0"/>
          </a:p>
          <a:p>
            <a:r>
              <a:rPr lang="en-US" sz="2000" dirty="0" smtClean="0"/>
              <a:t> Examples of Bio-fertilizers:</a:t>
            </a:r>
          </a:p>
          <a:p>
            <a:r>
              <a:rPr lang="en-US" sz="2000" u="sng" dirty="0" err="1" smtClean="0"/>
              <a:t>Biocompost</a:t>
            </a:r>
            <a:r>
              <a:rPr lang="en-US" sz="2000" dirty="0" smtClean="0"/>
              <a:t>: It is a kind of organic fertilizer, which is prepared from the waste of the sugar industry. The waste is decomposed using a number of human and plants friendly bacteria and Fungi. </a:t>
            </a:r>
            <a:r>
              <a:rPr lang="en-US" sz="2000" dirty="0" err="1" smtClean="0"/>
              <a:t>Biocompost</a:t>
            </a:r>
            <a:r>
              <a:rPr lang="en-US" sz="2000" dirty="0" smtClean="0"/>
              <a:t> consists of nitrogen, phosphate </a:t>
            </a:r>
            <a:r>
              <a:rPr lang="en-US" sz="2000" dirty="0" err="1" smtClean="0"/>
              <a:t>solubilizing</a:t>
            </a:r>
            <a:r>
              <a:rPr lang="en-US" sz="2000" dirty="0" smtClean="0"/>
              <a:t> bacteria and plenty of useful fungi like the decomposing fungi. This </a:t>
            </a:r>
            <a:r>
              <a:rPr lang="en-US" sz="2000" dirty="0" err="1" smtClean="0"/>
              <a:t>biofertilizer</a:t>
            </a:r>
            <a:r>
              <a:rPr lang="en-US" sz="2000" dirty="0" smtClean="0"/>
              <a:t> helps the farmers to increase soil fertility and thereby increase the yield of the crops</a:t>
            </a:r>
          </a:p>
          <a:p>
            <a:r>
              <a:rPr lang="en-US" sz="2000" u="sng" dirty="0" err="1" smtClean="0"/>
              <a:t>Vermi</a:t>
            </a:r>
            <a:r>
              <a:rPr lang="en-US" sz="2000" u="sng" dirty="0" smtClean="0"/>
              <a:t> Compost:</a:t>
            </a:r>
            <a:r>
              <a:rPr lang="en-US" sz="2000" dirty="0" smtClean="0"/>
              <a:t> It is also an organic fertilizer containing nitrogen phosphorus, potassium, </a:t>
            </a:r>
            <a:r>
              <a:rPr lang="en-US" sz="2000" dirty="0" err="1" smtClean="0"/>
              <a:t>sulphur</a:t>
            </a:r>
            <a:r>
              <a:rPr lang="en-US" sz="2000" dirty="0" smtClean="0"/>
              <a:t>, organic carbon, sulfur, hormones, enzymes, etc. If used over a period of time, the soil becomes extremely fertile and all the lost nutrients are restored back to the turf and the soil remains fertile</a:t>
            </a:r>
          </a:p>
          <a:p>
            <a:r>
              <a:rPr lang="en-US" sz="2000" u="sng" dirty="0" err="1" smtClean="0"/>
              <a:t>Phospho</a:t>
            </a:r>
            <a:r>
              <a:rPr lang="en-US" sz="2000" u="sng" dirty="0" smtClean="0"/>
              <a:t>:</a:t>
            </a:r>
            <a:r>
              <a:rPr lang="en-US" sz="2000" dirty="0" smtClean="0"/>
              <a:t> This is also a kind of bio-fertilizer, which releases insoluble phosphorous in the soil, making it more fertile</a:t>
            </a:r>
          </a:p>
          <a:p>
            <a:r>
              <a:rPr lang="en-US" sz="2000" u="sng" dirty="0" err="1" smtClean="0"/>
              <a:t>Rhizo</a:t>
            </a:r>
            <a:r>
              <a:rPr lang="en-US" sz="2000" u="sng" dirty="0" smtClean="0"/>
              <a:t>:</a:t>
            </a:r>
            <a:r>
              <a:rPr lang="en-US" sz="2000" dirty="0" smtClean="0"/>
              <a:t> It is a bacterial, which induces nitrogen fixing nodules on the roots of vegetables like peas, beans, etc., thereby, playing an important role in agriculture</a:t>
            </a:r>
          </a:p>
          <a:p>
            <a:endParaRPr lang="en-US" sz="2000" b="1"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 </a:t>
            </a:r>
            <a:r>
              <a:rPr lang="en-US" sz="2800" b="1" dirty="0" smtClean="0"/>
              <a:t>ALLIED AGRICULTURE BUSINESS AND WTO</a:t>
            </a:r>
            <a:endParaRPr lang="en-US" sz="2800" dirty="0"/>
          </a:p>
        </p:txBody>
      </p:sp>
      <p:sp>
        <p:nvSpPr>
          <p:cNvPr id="3" name="Content Placeholder 2"/>
          <p:cNvSpPr>
            <a:spLocks noGrp="1"/>
          </p:cNvSpPr>
          <p:nvPr>
            <p:ph idx="4294967295"/>
          </p:nvPr>
        </p:nvSpPr>
        <p:spPr>
          <a:xfrm>
            <a:off x="1654358" y="1512731"/>
            <a:ext cx="10097931" cy="4918049"/>
          </a:xfrm>
        </p:spPr>
        <p:txBody>
          <a:bodyPr>
            <a:normAutofit fontScale="92500" lnSpcReduction="20000"/>
          </a:bodyPr>
          <a:lstStyle/>
          <a:p>
            <a:r>
              <a:rPr lang="en-US" sz="2000" b="1" u="sng" dirty="0" smtClean="0"/>
              <a:t>Bio Fertilizers:</a:t>
            </a:r>
            <a:endParaRPr lang="en-US" sz="2000" dirty="0" smtClean="0"/>
          </a:p>
          <a:p>
            <a:r>
              <a:rPr lang="en-US" sz="2000" dirty="0" smtClean="0"/>
              <a:t> Examples of Bio-fertilizers:</a:t>
            </a:r>
          </a:p>
          <a:p>
            <a:r>
              <a:rPr lang="en-US" sz="2000" u="sng" dirty="0" err="1" smtClean="0"/>
              <a:t>Azotobactor</a:t>
            </a:r>
            <a:r>
              <a:rPr lang="en-US" sz="2000" u="sng" dirty="0" smtClean="0"/>
              <a:t>:</a:t>
            </a:r>
            <a:r>
              <a:rPr lang="en-US" sz="2000" dirty="0" smtClean="0"/>
              <a:t> Nitrogen plays an extremely important role in plant growth. </a:t>
            </a:r>
            <a:r>
              <a:rPr lang="en-US" sz="2000" dirty="0" err="1" smtClean="0"/>
              <a:t>Azotobactor</a:t>
            </a:r>
            <a:r>
              <a:rPr lang="en-US" sz="2000" dirty="0" smtClean="0"/>
              <a:t> improves the quantity of atmospheric nitrogen in the soil and makes it available to the plants. It also shields the roots from other pathogens existing in the soil</a:t>
            </a:r>
          </a:p>
          <a:p>
            <a:r>
              <a:rPr lang="en-US" sz="2000" dirty="0" smtClean="0"/>
              <a:t> </a:t>
            </a:r>
          </a:p>
          <a:p>
            <a:r>
              <a:rPr lang="en-US" sz="2000" dirty="0" smtClean="0"/>
              <a:t> </a:t>
            </a:r>
          </a:p>
          <a:p>
            <a:r>
              <a:rPr lang="en-US" sz="2000" u="sng" dirty="0" err="1" smtClean="0"/>
              <a:t>Trichoderma</a:t>
            </a:r>
            <a:r>
              <a:rPr lang="en-US" sz="2000" u="sng" dirty="0" smtClean="0"/>
              <a:t>:</a:t>
            </a:r>
            <a:r>
              <a:rPr lang="en-US" sz="2000" dirty="0" smtClean="0"/>
              <a:t> It is an eco-friendly fertilizer, which acts as a </a:t>
            </a:r>
            <a:r>
              <a:rPr lang="en-US" sz="2000" dirty="0" err="1" smtClean="0"/>
              <a:t>biocontrol</a:t>
            </a:r>
            <a:r>
              <a:rPr lang="en-US" sz="2000" dirty="0" smtClean="0"/>
              <a:t> agent and is hyper parasitic against different pathogens in the field</a:t>
            </a:r>
          </a:p>
          <a:p>
            <a:r>
              <a:rPr lang="en-US" sz="2000" dirty="0" smtClean="0"/>
              <a:t> </a:t>
            </a:r>
          </a:p>
          <a:p>
            <a:r>
              <a:rPr lang="en-US" sz="2000" u="sng" dirty="0" smtClean="0"/>
              <a:t>Composter:</a:t>
            </a:r>
            <a:r>
              <a:rPr lang="en-US" sz="2000" dirty="0" smtClean="0"/>
              <a:t> A composter breaks down all organic substances like cattle waste, dead leaves, etc. present in the soil and thereby increase the productivity of the soil</a:t>
            </a:r>
          </a:p>
          <a:p>
            <a:r>
              <a:rPr lang="en-US" sz="2000" dirty="0" smtClean="0"/>
              <a:t> </a:t>
            </a:r>
          </a:p>
          <a:p>
            <a:r>
              <a:rPr lang="en-US" sz="2000" u="sng" dirty="0" err="1" smtClean="0"/>
              <a:t>Tricho</a:t>
            </a:r>
            <a:r>
              <a:rPr lang="en-US" sz="2000" u="sng" dirty="0" smtClean="0"/>
              <a:t>-Card:</a:t>
            </a:r>
            <a:r>
              <a:rPr lang="en-US" sz="2000" dirty="0" smtClean="0"/>
              <a:t> It is an effective bio-fertilizer, which is an effective destroyer of eggs of many rodents, which eat plants and leaves. It is effective when used for many plants namely sugarcane, cotton, </a:t>
            </a:r>
            <a:r>
              <a:rPr lang="en-US" sz="2000" dirty="0" err="1" smtClean="0"/>
              <a:t>brinjal</a:t>
            </a:r>
            <a:r>
              <a:rPr lang="en-US" sz="2000" dirty="0" smtClean="0"/>
              <a:t>, corn, </a:t>
            </a:r>
            <a:r>
              <a:rPr lang="en-US" sz="2000" dirty="0" err="1" smtClean="0"/>
              <a:t>jawar</a:t>
            </a:r>
            <a:r>
              <a:rPr lang="en-US" sz="2000" dirty="0" smtClean="0"/>
              <a:t>, paddy apple, etc.</a:t>
            </a:r>
          </a:p>
          <a:p>
            <a:endParaRPr lang="en-US" sz="2000" b="1"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ALLIED </a:t>
            </a:r>
            <a:r>
              <a:rPr lang="en-US" sz="2800" b="1" dirty="0" smtClean="0"/>
              <a:t>AGRICULTURE BUSINESS AND WTO</a:t>
            </a:r>
            <a:endParaRPr lang="en-US" sz="2800" dirty="0"/>
          </a:p>
        </p:txBody>
      </p:sp>
      <p:sp>
        <p:nvSpPr>
          <p:cNvPr id="3" name="Content Placeholder 2"/>
          <p:cNvSpPr>
            <a:spLocks noGrp="1"/>
          </p:cNvSpPr>
          <p:nvPr>
            <p:ph idx="4294967295"/>
          </p:nvPr>
        </p:nvSpPr>
        <p:spPr>
          <a:xfrm>
            <a:off x="1654358" y="1512731"/>
            <a:ext cx="10097931" cy="4918049"/>
          </a:xfrm>
        </p:spPr>
        <p:txBody>
          <a:bodyPr>
            <a:normAutofit fontScale="92500" lnSpcReduction="20000"/>
          </a:bodyPr>
          <a:lstStyle/>
          <a:p>
            <a:r>
              <a:rPr lang="en-US" sz="2000" b="1" u="sng" dirty="0" smtClean="0"/>
              <a:t>Bio Fertilizers:</a:t>
            </a:r>
            <a:endParaRPr lang="en-US" sz="2000" dirty="0" smtClean="0"/>
          </a:p>
          <a:p>
            <a:r>
              <a:rPr lang="en-US" sz="2000" dirty="0" smtClean="0"/>
              <a:t> Examples of Bio-fertilizers:</a:t>
            </a:r>
          </a:p>
          <a:p>
            <a:r>
              <a:rPr lang="en-US" sz="2000" u="sng" dirty="0" err="1" smtClean="0"/>
              <a:t>Azotobactor</a:t>
            </a:r>
            <a:r>
              <a:rPr lang="en-US" sz="2000" u="sng" dirty="0" smtClean="0"/>
              <a:t>:</a:t>
            </a:r>
            <a:r>
              <a:rPr lang="en-US" sz="2000" dirty="0" smtClean="0"/>
              <a:t> Nitrogen plays an extremely important role in plant growth. </a:t>
            </a:r>
            <a:r>
              <a:rPr lang="en-US" sz="2000" dirty="0" err="1" smtClean="0"/>
              <a:t>Azotobactor</a:t>
            </a:r>
            <a:r>
              <a:rPr lang="en-US" sz="2000" dirty="0" smtClean="0"/>
              <a:t> improves the quantity of atmospheric nitrogen in the soil and makes it available to the plants. It also shields the roots from other pathogens existing in the soil</a:t>
            </a:r>
          </a:p>
          <a:p>
            <a:r>
              <a:rPr lang="en-US" sz="2000" dirty="0" smtClean="0"/>
              <a:t> </a:t>
            </a:r>
          </a:p>
          <a:p>
            <a:r>
              <a:rPr lang="en-US" sz="2000" dirty="0" smtClean="0"/>
              <a:t> </a:t>
            </a:r>
          </a:p>
          <a:p>
            <a:r>
              <a:rPr lang="en-US" sz="2000" u="sng" dirty="0" err="1" smtClean="0"/>
              <a:t>Trichoderma</a:t>
            </a:r>
            <a:r>
              <a:rPr lang="en-US" sz="2000" u="sng" dirty="0" smtClean="0"/>
              <a:t>:</a:t>
            </a:r>
            <a:r>
              <a:rPr lang="en-US" sz="2000" dirty="0" smtClean="0"/>
              <a:t> It is an eco-friendly fertilizer, which acts as a </a:t>
            </a:r>
            <a:r>
              <a:rPr lang="en-US" sz="2000" dirty="0" err="1" smtClean="0"/>
              <a:t>biocontrol</a:t>
            </a:r>
            <a:r>
              <a:rPr lang="en-US" sz="2000" dirty="0" smtClean="0"/>
              <a:t> agent and is hyper parasitic against different pathogens in the field</a:t>
            </a:r>
          </a:p>
          <a:p>
            <a:r>
              <a:rPr lang="en-US" sz="2000" dirty="0" smtClean="0"/>
              <a:t> </a:t>
            </a:r>
          </a:p>
          <a:p>
            <a:r>
              <a:rPr lang="en-US" sz="2000" u="sng" dirty="0" smtClean="0"/>
              <a:t>Composter:</a:t>
            </a:r>
            <a:r>
              <a:rPr lang="en-US" sz="2000" dirty="0" smtClean="0"/>
              <a:t> A composter breaks down all organic substances like cattle waste, dead leaves, etc. present in the soil and thereby increase the productivity of the soil</a:t>
            </a:r>
          </a:p>
          <a:p>
            <a:r>
              <a:rPr lang="en-US" sz="2000" dirty="0" smtClean="0"/>
              <a:t> </a:t>
            </a:r>
          </a:p>
          <a:p>
            <a:r>
              <a:rPr lang="en-US" sz="2000" u="sng" dirty="0" err="1" smtClean="0"/>
              <a:t>Tricho</a:t>
            </a:r>
            <a:r>
              <a:rPr lang="en-US" sz="2000" u="sng" dirty="0" smtClean="0"/>
              <a:t>-Card:</a:t>
            </a:r>
            <a:r>
              <a:rPr lang="en-US" sz="2000" dirty="0" smtClean="0"/>
              <a:t> It is an effective bio-fertilizer, which is an effective destroyer of eggs of many rodents, which eat plants and leaves. It is effective when used for many plants namely sugarcane, cotton, </a:t>
            </a:r>
            <a:r>
              <a:rPr lang="en-US" sz="2000" dirty="0" err="1" smtClean="0"/>
              <a:t>brinjal</a:t>
            </a:r>
            <a:r>
              <a:rPr lang="en-US" sz="2000" dirty="0" smtClean="0"/>
              <a:t>, corn, </a:t>
            </a:r>
            <a:r>
              <a:rPr lang="en-US" sz="2000" dirty="0" err="1" smtClean="0"/>
              <a:t>jawar</a:t>
            </a:r>
            <a:r>
              <a:rPr lang="en-US" sz="2000" dirty="0" smtClean="0"/>
              <a:t>, paddy apple, etc.</a:t>
            </a:r>
          </a:p>
          <a:p>
            <a:endParaRPr lang="en-US" sz="2000" b="1"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 </a:t>
            </a:r>
            <a:r>
              <a:rPr lang="en-US" sz="2800" b="1" dirty="0" smtClean="0"/>
              <a:t>ALLIED AGRICULTURE BUSINESS AND WTO</a:t>
            </a:r>
            <a:endParaRPr lang="en-US" sz="2800" dirty="0"/>
          </a:p>
        </p:txBody>
      </p:sp>
      <p:sp>
        <p:nvSpPr>
          <p:cNvPr id="3" name="Content Placeholder 2"/>
          <p:cNvSpPr>
            <a:spLocks noGrp="1"/>
          </p:cNvSpPr>
          <p:nvPr>
            <p:ph idx="4294967295"/>
          </p:nvPr>
        </p:nvSpPr>
        <p:spPr>
          <a:xfrm>
            <a:off x="1654358" y="1512731"/>
            <a:ext cx="10097931" cy="4918049"/>
          </a:xfrm>
        </p:spPr>
        <p:txBody>
          <a:bodyPr>
            <a:normAutofit fontScale="77500" lnSpcReduction="20000"/>
          </a:bodyPr>
          <a:lstStyle/>
          <a:p>
            <a:r>
              <a:rPr lang="en-US" sz="2000" b="1" u="sng" dirty="0" smtClean="0"/>
              <a:t>Organic Manure:</a:t>
            </a:r>
            <a:endParaRPr lang="en-US" sz="2000" dirty="0" smtClean="0"/>
          </a:p>
          <a:p>
            <a:r>
              <a:rPr lang="en-US" sz="2000" dirty="0" smtClean="0"/>
              <a:t>           Ever since agriculture has evolved, animal waste has been treated as a fertilizing element for the soil. The first step towards civilization was plantation and as time progressed, human beings developed new techniques of plantations and looked forward to improvise on the previous ones. It was a simple observation that the primitive man made, that led him to treat animal waste as manure.</a:t>
            </a:r>
          </a:p>
          <a:p>
            <a:r>
              <a:rPr lang="en-US" sz="2000" dirty="0" smtClean="0"/>
              <a:t>The grazing animals in the agricultural lands left their waste there itself and this led to better and enhanced growth of grass and crops. Man took no time to realize that this waste matter acted as a fertilizer for the crops and thus stored the waste materials to be decomposed. And today we are well aware of the results. </a:t>
            </a:r>
          </a:p>
          <a:p>
            <a:r>
              <a:rPr lang="en-US" sz="2000" dirty="0" smtClean="0"/>
              <a:t>Organic fertilizers have proved to be the safest and long lasting soil improvisers. They do not exert harmful and polluting effects on the soil and plants. these fertilizers consist of natural and bio-degradable components and elements which can easily be worked upon by little microorganisms and thus reach the crops and plants in a safe manner.</a:t>
            </a:r>
          </a:p>
          <a:p>
            <a:r>
              <a:rPr lang="en-US" sz="2000" dirty="0" smtClean="0"/>
              <a:t>Organic manure is a similar compound highly rich in </a:t>
            </a:r>
            <a:r>
              <a:rPr lang="en-US" sz="2000" dirty="0" err="1" smtClean="0"/>
              <a:t>nitrogen,which</a:t>
            </a:r>
            <a:r>
              <a:rPr lang="en-US" sz="2000" dirty="0" smtClean="0"/>
              <a:t> prominently consists of animal waste and rotten grass. The natural components are harmless and take long time to be decomposed. However as the time has progressed, manure is also manufactured in the plants under the enhanced effects of temperature and other required conditions for the decomposition to occur.</a:t>
            </a:r>
          </a:p>
          <a:p>
            <a:r>
              <a:rPr lang="en-US" sz="2000" dirty="0" smtClean="0"/>
              <a:t>Manures are a great contribution to the fertility of the soil as they add organic matter and nutrients in the soil. and thus accomplish the demands of the much needed nutrition.</a:t>
            </a:r>
          </a:p>
          <a:p>
            <a:r>
              <a:rPr lang="en-US" sz="2000" b="1" dirty="0" smtClean="0"/>
              <a:t>Manure has been classified in main two types:</a:t>
            </a:r>
            <a:endParaRPr lang="en-US" sz="2000" dirty="0" smtClean="0"/>
          </a:p>
          <a:p>
            <a:pPr lvl="0"/>
            <a:r>
              <a:rPr lang="en-US" sz="2000" dirty="0" smtClean="0"/>
              <a:t>Green Manure</a:t>
            </a:r>
          </a:p>
          <a:p>
            <a:pPr lvl="0"/>
            <a:r>
              <a:rPr lang="en-US" sz="2000" dirty="0" smtClean="0"/>
              <a:t>Animal Manure</a:t>
            </a:r>
          </a:p>
          <a:p>
            <a:endParaRPr lang="en-US" sz="2000" dirty="0" smtClean="0"/>
          </a:p>
          <a:p>
            <a:endParaRPr lang="en-US" sz="2000" b="1"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ALLIED </a:t>
            </a:r>
            <a:r>
              <a:rPr lang="en-US" sz="2800" b="1" dirty="0" smtClean="0"/>
              <a:t>AGRICULTURE BUSINESS AND WTO</a:t>
            </a:r>
            <a:endParaRPr lang="en-US" sz="2800" dirty="0"/>
          </a:p>
        </p:txBody>
      </p:sp>
      <p:sp>
        <p:nvSpPr>
          <p:cNvPr id="3" name="Content Placeholder 2"/>
          <p:cNvSpPr>
            <a:spLocks noGrp="1"/>
          </p:cNvSpPr>
          <p:nvPr>
            <p:ph idx="4294967295"/>
          </p:nvPr>
        </p:nvSpPr>
        <p:spPr>
          <a:xfrm>
            <a:off x="1654358" y="1512731"/>
            <a:ext cx="10097931" cy="4918049"/>
          </a:xfrm>
        </p:spPr>
        <p:txBody>
          <a:bodyPr>
            <a:normAutofit fontScale="70000" lnSpcReduction="20000"/>
          </a:bodyPr>
          <a:lstStyle/>
          <a:p>
            <a:r>
              <a:rPr lang="en-US" sz="2000" b="1" u="sng" dirty="0" smtClean="0"/>
              <a:t>Organic Manure:</a:t>
            </a:r>
            <a:endParaRPr lang="en-US" sz="2000" dirty="0" smtClean="0"/>
          </a:p>
          <a:p>
            <a:r>
              <a:rPr lang="en-US" sz="2000" dirty="0" smtClean="0"/>
              <a:t> </a:t>
            </a:r>
            <a:r>
              <a:rPr lang="en-US" sz="2000" b="1" dirty="0" smtClean="0"/>
              <a:t>Green Manure:</a:t>
            </a:r>
            <a:r>
              <a:rPr lang="en-US" sz="2000" dirty="0" smtClean="0"/>
              <a:t/>
            </a:r>
            <a:br>
              <a:rPr lang="en-US" sz="2000" dirty="0" smtClean="0"/>
            </a:br>
            <a:r>
              <a:rPr lang="en-US" sz="2000" dirty="0" smtClean="0"/>
              <a:t>       The green manure essentially comprises of green rotten crops or plants. Certain agricultural practices involve growing of certain useless crops simply to plow them under so as to provide green manure to the agricultural land.</a:t>
            </a:r>
          </a:p>
          <a:p>
            <a:r>
              <a:rPr lang="en-US" sz="2000" dirty="0" smtClean="0"/>
              <a:t>This crops when rotten nourish the soil with their nutrients. Mainly these crops are described as cover crops which are meant to serve the purpose of nourishing the dead soil.</a:t>
            </a:r>
            <a:br>
              <a:rPr lang="en-US" sz="2000" dirty="0" smtClean="0"/>
            </a:br>
            <a:r>
              <a:rPr lang="en-US" sz="2000" dirty="0" smtClean="0"/>
              <a:t>However not only this, these cover crops also serve the fertility of the soil in various other means as well. These cover crops are more often leguminous crops which along with the </a:t>
            </a:r>
            <a:r>
              <a:rPr lang="en-US" sz="2000" dirty="0" err="1" smtClean="0"/>
              <a:t>rhizobium</a:t>
            </a:r>
            <a:r>
              <a:rPr lang="en-US" sz="2000" dirty="0" smtClean="0"/>
              <a:t> bacteria synthesize nitrogen and thus enhance the soil fertility.</a:t>
            </a:r>
          </a:p>
          <a:p>
            <a:r>
              <a:rPr lang="en-US" sz="2000" dirty="0" smtClean="0"/>
              <a:t>These multipurpose crops also increase the biomass of the soil by great margins, and promote water retention, aeration, and other soil characteristics.</a:t>
            </a:r>
          </a:p>
          <a:p>
            <a:r>
              <a:rPr lang="en-US" sz="2000" dirty="0" smtClean="0"/>
              <a:t>By exerting the soil in the roots, these cover crops like vetch or clover also prevent soil erosion and prevent flooding of the soil.</a:t>
            </a:r>
          </a:p>
          <a:p>
            <a:r>
              <a:rPr lang="en-US" sz="2000" dirty="0" smtClean="0"/>
              <a:t>The strong root system of the cover crops help the main crop to quarry the essential nutrient from inside the deep soil.</a:t>
            </a:r>
          </a:p>
          <a:p>
            <a:r>
              <a:rPr lang="en-US" sz="2000" dirty="0" smtClean="0"/>
              <a:t>Certain examples of cover crops which act as green manure are oat, </a:t>
            </a:r>
            <a:r>
              <a:rPr lang="en-US" sz="2000" dirty="0" err="1" smtClean="0"/>
              <a:t>rye,fava</a:t>
            </a:r>
            <a:r>
              <a:rPr lang="en-US" sz="2000" dirty="0" smtClean="0"/>
              <a:t> beans, mustard, clover, fenugreek, </a:t>
            </a:r>
            <a:r>
              <a:rPr lang="en-US" sz="2000" dirty="0" err="1" smtClean="0"/>
              <a:t>lupins</a:t>
            </a:r>
            <a:r>
              <a:rPr lang="en-US" sz="2000" dirty="0" smtClean="0"/>
              <a:t>, </a:t>
            </a:r>
            <a:r>
              <a:rPr lang="en-US" sz="2000" dirty="0" err="1" smtClean="0"/>
              <a:t>sunn</a:t>
            </a:r>
            <a:r>
              <a:rPr lang="en-US" sz="2000" dirty="0" smtClean="0"/>
              <a:t> hemp, vetch, alfalfa, </a:t>
            </a:r>
            <a:r>
              <a:rPr lang="en-US" sz="2000" dirty="0" err="1" smtClean="0"/>
              <a:t>tyfon</a:t>
            </a:r>
            <a:r>
              <a:rPr lang="en-US" sz="2000" dirty="0" smtClean="0"/>
              <a:t>, buckwheat and ferns of all kinds, etc. these cover crops are also used as mulch in the soil.</a:t>
            </a:r>
          </a:p>
          <a:p>
            <a:r>
              <a:rPr lang="en-US" sz="2000" dirty="0" smtClean="0"/>
              <a:t> </a:t>
            </a:r>
          </a:p>
          <a:p>
            <a:r>
              <a:rPr lang="en-US" sz="2000" b="1" dirty="0" smtClean="0"/>
              <a:t>Animal Manure:</a:t>
            </a:r>
            <a:r>
              <a:rPr lang="en-US" sz="2000" dirty="0" smtClean="0"/>
              <a:t/>
            </a:r>
            <a:br>
              <a:rPr lang="en-US" sz="2000" dirty="0" smtClean="0"/>
            </a:br>
            <a:r>
              <a:rPr lang="en-US" sz="2000" dirty="0" smtClean="0"/>
              <a:t>       The animal waste has been extensively used as soil fertilizer since ages now. However the manure of different animals possesses various soil nutrients and especially nitrogen.</a:t>
            </a:r>
          </a:p>
          <a:p>
            <a:r>
              <a:rPr lang="en-US" sz="2000" dirty="0" smtClean="0"/>
              <a:t>Animal manure when kept for a long time is decomposed and it forms compost, one of the richest nutrient source for fertilization of the soil. The most common forms of animal manures</a:t>
            </a:r>
          </a:p>
          <a:p>
            <a:r>
              <a:rPr lang="en-US" sz="1600" dirty="0" smtClean="0"/>
              <a:t>are horse manure, cow manure, pig manure, sheep manure, chicken and turkey manures, rabbit manure, seabird and bat Guano, etc.</a:t>
            </a:r>
          </a:p>
          <a:p>
            <a:r>
              <a:rPr lang="en-US" sz="1600" dirty="0" smtClean="0"/>
              <a:t>Moreover, the waste of all household animals like cow, buffalo, oxen, goats, sheep, etc. is extensively used to fertilize the soil.</a:t>
            </a:r>
          </a:p>
          <a:p>
            <a:endParaRPr lang="en-US" sz="2000" dirty="0" smtClean="0"/>
          </a:p>
          <a:p>
            <a:endParaRPr lang="en-US" sz="2000" b="1"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 </a:t>
            </a:r>
            <a:r>
              <a:rPr lang="en-US" sz="2800" b="1" dirty="0" smtClean="0"/>
              <a:t>ALLIED AGRICULTURE BUSINESS AND WTO</a:t>
            </a:r>
            <a:endParaRPr lang="en-US" sz="2800" dirty="0"/>
          </a:p>
        </p:txBody>
      </p:sp>
      <p:sp>
        <p:nvSpPr>
          <p:cNvPr id="3" name="Content Placeholder 2"/>
          <p:cNvSpPr>
            <a:spLocks noGrp="1"/>
          </p:cNvSpPr>
          <p:nvPr>
            <p:ph idx="4294967295"/>
          </p:nvPr>
        </p:nvSpPr>
        <p:spPr>
          <a:xfrm>
            <a:off x="1654358" y="1512731"/>
            <a:ext cx="10097931" cy="4918049"/>
          </a:xfrm>
        </p:spPr>
        <p:txBody>
          <a:bodyPr>
            <a:normAutofit fontScale="92500" lnSpcReduction="10000"/>
          </a:bodyPr>
          <a:lstStyle/>
          <a:p>
            <a:pPr>
              <a:buNone/>
            </a:pPr>
            <a:r>
              <a:rPr lang="en-US" sz="2000" b="1" dirty="0" smtClean="0"/>
              <a:t>Benefits of Organic Manure</a:t>
            </a:r>
            <a:endParaRPr lang="en-US" sz="2000" dirty="0" smtClean="0"/>
          </a:p>
          <a:p>
            <a:pPr lvl="0"/>
            <a:r>
              <a:rPr lang="en-US" sz="2000" dirty="0" smtClean="0"/>
              <a:t>Organic manure is easy to find and can be made available in all conditions.</a:t>
            </a:r>
          </a:p>
          <a:p>
            <a:pPr lvl="0"/>
            <a:r>
              <a:rPr lang="en-US" sz="2000" dirty="0" smtClean="0"/>
              <a:t>Easy to store, manure does not require any special treatment as it is not reactive or inflammable.  </a:t>
            </a:r>
          </a:p>
          <a:p>
            <a:pPr lvl="0"/>
            <a:r>
              <a:rPr lang="en-US" sz="2000" dirty="0" smtClean="0"/>
              <a:t>Green manure can be easily cultivated through the cover crops and the farmers can enjoy the double or multi-benefits of it.</a:t>
            </a:r>
          </a:p>
          <a:p>
            <a:pPr lvl="0"/>
            <a:r>
              <a:rPr lang="en-US" sz="2000" dirty="0" smtClean="0"/>
              <a:t>Animal manure can also be prepared into slurry and is easy to use as well.</a:t>
            </a:r>
          </a:p>
          <a:p>
            <a:pPr lvl="0"/>
            <a:r>
              <a:rPr lang="en-US" sz="2000" dirty="0" smtClean="0"/>
              <a:t>Manure can also be used as fuel and has been used as same since ages. Dried cow dung is also used as fuel sources.</a:t>
            </a:r>
          </a:p>
          <a:p>
            <a:pPr lvl="0"/>
            <a:r>
              <a:rPr lang="en-US" sz="2000" dirty="0" smtClean="0"/>
              <a:t>Manure is totally safe to use and does not incur any harmful effects on the soil.</a:t>
            </a:r>
          </a:p>
          <a:p>
            <a:pPr lvl="0"/>
            <a:r>
              <a:rPr lang="en-US" sz="2000" dirty="0" smtClean="0"/>
              <a:t>Moreover, the nutrients of the soil are not only replenished with the help of manures but are also retained for a longer duration.</a:t>
            </a:r>
          </a:p>
          <a:p>
            <a:pPr lvl="0"/>
            <a:r>
              <a:rPr lang="en-US" sz="2000" dirty="0" smtClean="0"/>
              <a:t>Prevention of soil erosion and other catastrophes are also fueled by the usage of manures.</a:t>
            </a:r>
          </a:p>
          <a:p>
            <a:pPr lvl="0"/>
            <a:r>
              <a:rPr lang="en-US" sz="2000" dirty="0" smtClean="0"/>
              <a:t>Manure is also used to make paper and thus the cutting of trees can be prevented to a great extent.</a:t>
            </a:r>
          </a:p>
          <a:p>
            <a:endParaRPr lang="en-US" sz="2000" b="1"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6372" y="519659"/>
            <a:ext cx="8596668" cy="844446"/>
          </a:xfrm>
        </p:spPr>
        <p:txBody>
          <a:bodyPr>
            <a:noAutofit/>
          </a:bodyPr>
          <a:lstStyle/>
          <a:p>
            <a:pPr algn="ctr"/>
            <a:r>
              <a:rPr lang="en-US" sz="2800" b="1" dirty="0" smtClean="0"/>
              <a:t>PUBLIC </a:t>
            </a:r>
            <a:r>
              <a:rPr lang="en-US" sz="2800" b="1" dirty="0" smtClean="0"/>
              <a:t>ENTERPRISES IN INDIA</a:t>
            </a:r>
            <a:endParaRPr lang="en-US" sz="2800" dirty="0"/>
          </a:p>
        </p:txBody>
      </p:sp>
      <p:sp>
        <p:nvSpPr>
          <p:cNvPr id="3" name="Content Placeholder 2"/>
          <p:cNvSpPr>
            <a:spLocks noGrp="1"/>
          </p:cNvSpPr>
          <p:nvPr>
            <p:ph idx="4294967295"/>
          </p:nvPr>
        </p:nvSpPr>
        <p:spPr>
          <a:xfrm>
            <a:off x="0" y="1738313"/>
            <a:ext cx="8245475" cy="4437062"/>
          </a:xfrm>
        </p:spPr>
        <p:txBody>
          <a:bodyPr>
            <a:normAutofit/>
          </a:bodyPr>
          <a:lstStyle/>
          <a:p>
            <a:endParaRPr lang="en-US" sz="2000" dirty="0" smtClean="0"/>
          </a:p>
          <a:p>
            <a:endParaRPr lang="en-US" sz="2000" dirty="0" smtClean="0"/>
          </a:p>
          <a:p>
            <a:endParaRPr lang="en-US" sz="2000" dirty="0" smtClean="0"/>
          </a:p>
          <a:p>
            <a:endParaRPr lang="en-US" sz="2000" dirty="0"/>
          </a:p>
        </p:txBody>
      </p:sp>
      <p:graphicFrame>
        <p:nvGraphicFramePr>
          <p:cNvPr id="4" name="Table 3"/>
          <p:cNvGraphicFramePr>
            <a:graphicFrameLocks noGrp="1"/>
          </p:cNvGraphicFramePr>
          <p:nvPr/>
        </p:nvGraphicFramePr>
        <p:xfrm>
          <a:off x="2190089" y="2375585"/>
          <a:ext cx="9108174" cy="3963222"/>
        </p:xfrm>
        <a:graphic>
          <a:graphicData uri="http://schemas.openxmlformats.org/drawingml/2006/table">
            <a:tbl>
              <a:tblPr/>
              <a:tblGrid>
                <a:gridCol w="3036058"/>
                <a:gridCol w="3036058"/>
                <a:gridCol w="3036058"/>
              </a:tblGrid>
              <a:tr h="913203">
                <a:tc>
                  <a:txBody>
                    <a:bodyPr/>
                    <a:lstStyle/>
                    <a:p>
                      <a:pPr marL="457200"/>
                      <a:r>
                        <a:rPr lang="en-US" sz="2000" dirty="0">
                          <a:latin typeface="Arial"/>
                          <a:cs typeface="Arial"/>
                        </a:rPr>
                        <a:t>Posts &amp; Telegraph</a:t>
                      </a:r>
                      <a:endParaRPr lang="en-US" sz="2000" dirty="0">
                        <a:latin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r>
                        <a:rPr lang="en-US" sz="2000" dirty="0">
                          <a:latin typeface="Arial"/>
                          <a:cs typeface="Arial"/>
                        </a:rPr>
                        <a:t>Food Corporation of India</a:t>
                      </a:r>
                      <a:endParaRPr lang="en-US" sz="2000" dirty="0">
                        <a:latin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r>
                        <a:rPr lang="en-US" sz="2000" dirty="0">
                          <a:latin typeface="Arial"/>
                          <a:cs typeface="Arial"/>
                        </a:rPr>
                        <a:t>Hindustan Machine</a:t>
                      </a:r>
                      <a:endParaRPr lang="en-US" sz="2000" dirty="0">
                        <a:latin typeface="Arial"/>
                        <a:cs typeface="Times New Roman"/>
                      </a:endParaRPr>
                    </a:p>
                    <a:p>
                      <a:pPr marL="457200"/>
                      <a:r>
                        <a:rPr lang="en-US" sz="2000" dirty="0">
                          <a:latin typeface="Arial"/>
                          <a:cs typeface="Arial"/>
                        </a:rPr>
                        <a:t>Tools Limited</a:t>
                      </a:r>
                      <a:endParaRPr lang="en-US" sz="2000" dirty="0">
                        <a:latin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3203">
                <a:tc>
                  <a:txBody>
                    <a:bodyPr/>
                    <a:lstStyle/>
                    <a:p>
                      <a:pPr marL="457200"/>
                      <a:r>
                        <a:rPr lang="en-US" sz="2000" dirty="0">
                          <a:latin typeface="Arial"/>
                          <a:cs typeface="Arial"/>
                        </a:rPr>
                        <a:t>Railways</a:t>
                      </a:r>
                      <a:endParaRPr lang="en-US" sz="2000" dirty="0">
                        <a:latin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r>
                        <a:rPr lang="en-US" sz="2000" dirty="0">
                          <a:latin typeface="Arial"/>
                          <a:cs typeface="Arial"/>
                        </a:rPr>
                        <a:t>Industrial Finance Corporation of India</a:t>
                      </a:r>
                      <a:endParaRPr lang="en-US" sz="2000" dirty="0">
                        <a:latin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r>
                        <a:rPr lang="en-US" sz="2000" dirty="0">
                          <a:latin typeface="Arial"/>
                          <a:cs typeface="Arial"/>
                        </a:rPr>
                        <a:t>Steel Authority of</a:t>
                      </a:r>
                      <a:endParaRPr lang="en-US" sz="2000" dirty="0">
                        <a:latin typeface="Arial"/>
                        <a:cs typeface="Times New Roman"/>
                      </a:endParaRPr>
                    </a:p>
                    <a:p>
                      <a:pPr marL="457200"/>
                      <a:r>
                        <a:rPr lang="en-US" sz="2000" dirty="0">
                          <a:latin typeface="Arial"/>
                          <a:cs typeface="Arial"/>
                        </a:rPr>
                        <a:t>India Limited</a:t>
                      </a:r>
                      <a:endParaRPr lang="en-US" sz="2000" dirty="0">
                        <a:latin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2720">
                <a:tc>
                  <a:txBody>
                    <a:bodyPr/>
                    <a:lstStyle/>
                    <a:p>
                      <a:pPr marL="457200"/>
                      <a:r>
                        <a:rPr lang="en-US" sz="2000" dirty="0">
                          <a:latin typeface="Arial"/>
                          <a:cs typeface="Arial"/>
                        </a:rPr>
                        <a:t>All India Radio (AIR)</a:t>
                      </a:r>
                      <a:endParaRPr lang="en-US" sz="2000" dirty="0">
                        <a:latin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r>
                        <a:rPr lang="en-US" sz="2000" dirty="0">
                          <a:latin typeface="Arial"/>
                          <a:cs typeface="Arial"/>
                        </a:rPr>
                        <a:t>Life Insurance</a:t>
                      </a:r>
                      <a:endParaRPr lang="en-US" sz="2000" dirty="0">
                        <a:latin typeface="Arial"/>
                        <a:cs typeface="Times New Roman"/>
                      </a:endParaRPr>
                    </a:p>
                    <a:p>
                      <a:pPr marL="457200"/>
                      <a:r>
                        <a:rPr lang="en-US" sz="2000" dirty="0">
                          <a:latin typeface="Arial"/>
                          <a:cs typeface="Arial"/>
                        </a:rPr>
                        <a:t>Corporation of India</a:t>
                      </a:r>
                      <a:endParaRPr lang="en-US" sz="2000" dirty="0">
                        <a:latin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r>
                        <a:rPr lang="en-US" sz="2000" dirty="0">
                          <a:latin typeface="Arial"/>
                          <a:cs typeface="Arial"/>
                        </a:rPr>
                        <a:t>Hindustan Shipyard</a:t>
                      </a:r>
                      <a:endParaRPr lang="en-US" sz="2000" dirty="0">
                        <a:latin typeface="Arial"/>
                        <a:cs typeface="Times New Roman"/>
                      </a:endParaRPr>
                    </a:p>
                    <a:p>
                      <a:pPr marL="457200" marR="0">
                        <a:spcBef>
                          <a:spcPts val="1125"/>
                        </a:spcBef>
                        <a:spcAft>
                          <a:spcPts val="1125"/>
                        </a:spcAft>
                      </a:pPr>
                      <a:r>
                        <a:rPr lang="en-US" sz="2000" dirty="0">
                          <a:latin typeface="Arial"/>
                          <a:cs typeface="Arial"/>
                        </a:rPr>
                        <a:t>Limited</a:t>
                      </a:r>
                      <a:endParaRPr lang="en-US" sz="2000" dirty="0">
                        <a:latin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781">
                <a:tc>
                  <a:txBody>
                    <a:bodyPr/>
                    <a:lstStyle/>
                    <a:p>
                      <a:pPr marL="457200"/>
                      <a:r>
                        <a:rPr lang="en-US" sz="2000">
                          <a:latin typeface="Arial"/>
                          <a:cs typeface="Arial"/>
                        </a:rPr>
                        <a:t>DoorDarshan (TV)</a:t>
                      </a:r>
                      <a:endParaRPr lang="en-US" sz="2000">
                        <a:latin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r>
                        <a:rPr lang="en-US" sz="2000">
                          <a:latin typeface="Arial"/>
                          <a:cs typeface="Arial"/>
                        </a:rPr>
                        <a:t>Unit Trust of India</a:t>
                      </a:r>
                      <a:endParaRPr lang="en-US" sz="2000">
                        <a:latin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endParaRPr lang="en-US" sz="2000" dirty="0">
                        <a:latin typeface="Arial"/>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8315">
                <a:tc>
                  <a:txBody>
                    <a:bodyPr/>
                    <a:lstStyle/>
                    <a:p>
                      <a:pPr marL="457200"/>
                      <a:r>
                        <a:rPr lang="en-US" sz="2000">
                          <a:latin typeface="Arial"/>
                          <a:cs typeface="Arial"/>
                        </a:rPr>
                        <a:t>Ordnance Factories</a:t>
                      </a:r>
                      <a:endParaRPr lang="en-US" sz="2000">
                        <a:latin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r>
                        <a:rPr lang="en-US" sz="2000">
                          <a:latin typeface="Arial"/>
                          <a:cs typeface="Arial"/>
                        </a:rPr>
                        <a:t>State Trading Corporation</a:t>
                      </a:r>
                      <a:endParaRPr lang="en-US" sz="2000">
                        <a:latin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pPr>
                      <a:endParaRPr lang="en-US" sz="2000" dirty="0">
                        <a:latin typeface="Arial"/>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49" name="Rectangle 1"/>
          <p:cNvSpPr>
            <a:spLocks noChangeArrowheads="1"/>
          </p:cNvSpPr>
          <p:nvPr/>
        </p:nvSpPr>
        <p:spPr bwMode="auto">
          <a:xfrm>
            <a:off x="2467533" y="1678389"/>
            <a:ext cx="8214611"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1" i="0" u="sng"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sng" strike="noStrike" cap="none" normalizeH="0" baseline="0" dirty="0" smtClean="0">
                <a:ln>
                  <a:noFill/>
                </a:ln>
                <a:solidFill>
                  <a:schemeClr val="tx1"/>
                </a:solidFill>
                <a:effectLst/>
                <a:latin typeface="Arial" pitchFamily="34" charset="0"/>
                <a:ea typeface="Calibri" pitchFamily="34" charset="0"/>
                <a:cs typeface="Arial" pitchFamily="34" charset="0"/>
              </a:rPr>
              <a:t>Departmental Undertakings</a:t>
            </a:r>
            <a:r>
              <a:rPr kumimoji="0" lang="en-US" sz="1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1400" b="1" i="0" u="sng" strike="noStrike" cap="none" normalizeH="0" baseline="0" dirty="0" smtClean="0">
                <a:ln>
                  <a:noFill/>
                </a:ln>
                <a:solidFill>
                  <a:schemeClr val="tx1"/>
                </a:solidFill>
                <a:effectLst/>
                <a:latin typeface="Arial" pitchFamily="34" charset="0"/>
                <a:ea typeface="Calibri" pitchFamily="34" charset="0"/>
                <a:cs typeface="Arial" pitchFamily="34" charset="0"/>
              </a:rPr>
              <a:t>Statutory Corporations</a:t>
            </a:r>
            <a:r>
              <a:rPr kumimoji="0" lang="en-US" sz="1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1400" b="1" i="0" u="sng" strike="noStrike" cap="none" normalizeH="0" baseline="0" dirty="0" smtClean="0">
                <a:ln>
                  <a:noFill/>
                </a:ln>
                <a:solidFill>
                  <a:schemeClr val="tx1"/>
                </a:solidFill>
                <a:effectLst/>
                <a:latin typeface="Arial" pitchFamily="34" charset="0"/>
                <a:ea typeface="Calibri" pitchFamily="34" charset="0"/>
                <a:cs typeface="Arial" pitchFamily="34" charset="0"/>
              </a:rPr>
              <a:t>Government Companies</a:t>
            </a:r>
            <a:endParaRPr kumimoji="0" lang="en-US"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GB" sz="1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ALLIED </a:t>
            </a:r>
            <a:r>
              <a:rPr lang="en-US" sz="2800" b="1" dirty="0" smtClean="0"/>
              <a:t>AGRICULTURE BUSINESS AND WTO</a:t>
            </a:r>
            <a:endParaRPr lang="en-US" sz="2800" dirty="0"/>
          </a:p>
        </p:txBody>
      </p:sp>
      <p:sp>
        <p:nvSpPr>
          <p:cNvPr id="3" name="Content Placeholder 2"/>
          <p:cNvSpPr>
            <a:spLocks noGrp="1"/>
          </p:cNvSpPr>
          <p:nvPr>
            <p:ph idx="4294967295"/>
          </p:nvPr>
        </p:nvSpPr>
        <p:spPr>
          <a:xfrm>
            <a:off x="1654358" y="1512731"/>
            <a:ext cx="10097931" cy="4918049"/>
          </a:xfrm>
        </p:spPr>
        <p:txBody>
          <a:bodyPr>
            <a:normAutofit fontScale="85000" lnSpcReduction="20000"/>
          </a:bodyPr>
          <a:lstStyle/>
          <a:p>
            <a:r>
              <a:rPr lang="en-US" sz="2000" b="1" dirty="0" smtClean="0"/>
              <a:t>DIARY AND POULTRY FARM SERVICES</a:t>
            </a:r>
            <a:endParaRPr lang="en-US" sz="2000" dirty="0" smtClean="0"/>
          </a:p>
          <a:p>
            <a:pPr>
              <a:buNone/>
            </a:pPr>
            <a:r>
              <a:rPr lang="en-US" sz="2000" b="1" u="sng" dirty="0" smtClean="0"/>
              <a:t>Dairy:</a:t>
            </a:r>
            <a:endParaRPr lang="en-US" sz="2000" dirty="0" smtClean="0"/>
          </a:p>
          <a:p>
            <a:pPr>
              <a:buNone/>
            </a:pPr>
            <a:r>
              <a:rPr lang="en-US" sz="2000" dirty="0" smtClean="0"/>
              <a:t>India derives nearly 33% of the gross Domestic population from agriculture and has 66% of economically active population, engaged in agriculture. The share of livestock product is estimated at 21% of total agriculture sector. The fact that </a:t>
            </a:r>
            <a:r>
              <a:rPr lang="en-US" sz="2000" dirty="0" err="1" smtClean="0"/>
              <a:t>dairing</a:t>
            </a:r>
            <a:r>
              <a:rPr lang="en-US" sz="2000" dirty="0" smtClean="0"/>
              <a:t> could play a more constructive role in promoting rural welfare and reducing poverty is </a:t>
            </a:r>
            <a:r>
              <a:rPr lang="en-US" sz="2000" dirty="0" err="1" smtClean="0"/>
              <a:t>increasly</a:t>
            </a:r>
            <a:r>
              <a:rPr lang="en-US" sz="2000" dirty="0" smtClean="0"/>
              <a:t> being </a:t>
            </a:r>
            <a:r>
              <a:rPr lang="en-US" sz="2000" dirty="0" err="1" smtClean="0"/>
              <a:t>recognised</a:t>
            </a:r>
            <a:r>
              <a:rPr lang="en-US" sz="2000" dirty="0" smtClean="0"/>
              <a:t>. Milk production alone involves more than 70 million producers, each raising one or two cows/ buffaloes primarily for milk production. The domesticated water buffalo is one of the gentlest of all farm animals, hence it can be </a:t>
            </a:r>
            <a:r>
              <a:rPr lang="en-US" sz="2000" dirty="0" err="1" smtClean="0"/>
              <a:t>breeded</a:t>
            </a:r>
            <a:r>
              <a:rPr lang="en-US" sz="2000" dirty="0" smtClean="0"/>
              <a:t> easily. The dairy sector offers a good opportunity to entrepreneurs in India. India is a land of opportunity for those who are looking for new and expanding markets. Growth prospects in the dairy sector are very bright.</a:t>
            </a:r>
          </a:p>
          <a:p>
            <a:pPr>
              <a:buNone/>
            </a:pPr>
            <a:r>
              <a:rPr lang="en-US" sz="2000" b="1" dirty="0" smtClean="0"/>
              <a:t>Milk: </a:t>
            </a:r>
            <a:r>
              <a:rPr lang="en-US" sz="2000" dirty="0" smtClean="0"/>
              <a:t>Milk offers moderately rapid proceeds for small-scale livestock keepers. It is a fair nourishing food and is a input element in domestic food security. Smallholders manufacture the gigantic mass of milk in developing countries where demand is expected to increase by 25%.   Determined by a amalgamation of type of weather change, trade policies and struggle for cattle feed from </a:t>
            </a:r>
            <a:r>
              <a:rPr lang="en-US" sz="2000" dirty="0" err="1" smtClean="0"/>
              <a:t>biofuel</a:t>
            </a:r>
            <a:r>
              <a:rPr lang="en-US" sz="2000" dirty="0" smtClean="0"/>
              <a:t> producers, global milk prices have become twice over the past couple of years or so. There’s a world scarcity of milk, but the major strength driving up milk prices is the identical one that has driven up prices for predictable commodities like iron ore and copper: a roaring global economy. Growing incomes in up-and-coming economies from China and India to Latin America and the Middle East are lifting millions of people out of poverty and into the middle class.</a:t>
            </a:r>
            <a:br>
              <a:rPr lang="en-US" sz="2000" dirty="0" smtClean="0"/>
            </a:br>
            <a:r>
              <a:rPr lang="en-US" sz="2000" dirty="0" smtClean="0"/>
              <a:t/>
            </a:r>
            <a:br>
              <a:rPr lang="en-US" sz="2000" dirty="0" smtClean="0"/>
            </a:br>
            <a:r>
              <a:rPr lang="en-US" sz="2000" dirty="0" smtClean="0"/>
              <a:t> What is extraordinary, and fairly confusing, about the milk explosion compared with other booming commodities is that milk is not like oil: You can't fuse it in barrels and store it. It becomes sour. Even in </a:t>
            </a:r>
          </a:p>
          <a:p>
            <a:endParaRPr lang="en-US" sz="2000" b="1"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smtClean="0"/>
              <a:t> </a:t>
            </a:r>
            <a:r>
              <a:rPr lang="en-US" sz="2800" b="1" dirty="0" smtClean="0"/>
              <a:t>ALLIED AGRICULTURE BUSINESS AND WTO</a:t>
            </a:r>
            <a:endParaRPr lang="en-US" sz="2800" dirty="0"/>
          </a:p>
        </p:txBody>
      </p:sp>
      <p:sp>
        <p:nvSpPr>
          <p:cNvPr id="3" name="Content Placeholder 2"/>
          <p:cNvSpPr>
            <a:spLocks noGrp="1"/>
          </p:cNvSpPr>
          <p:nvPr>
            <p:ph idx="4294967295"/>
          </p:nvPr>
        </p:nvSpPr>
        <p:spPr>
          <a:xfrm>
            <a:off x="1654358" y="1512731"/>
            <a:ext cx="10097931" cy="4918049"/>
          </a:xfrm>
        </p:spPr>
        <p:txBody>
          <a:bodyPr>
            <a:normAutofit/>
          </a:bodyPr>
          <a:lstStyle/>
          <a:p>
            <a:r>
              <a:rPr lang="en-US" sz="2000" b="1" dirty="0" smtClean="0"/>
              <a:t>SUMMARY:- </a:t>
            </a:r>
            <a:r>
              <a:rPr lang="en-GB" sz="2000" dirty="0" smtClean="0"/>
              <a:t>Application of WTO provisions on agriculture involves many contentions issues and is an area of serious concern for developing countries which are primarily agrarian economies. </a:t>
            </a:r>
            <a:r>
              <a:rPr lang="en-US" sz="2000" dirty="0" smtClean="0"/>
              <a:t>The proper management of waste from agricultural operations can contribute in a significant way to farm operations. Waste management helps maintain a healthy environment for farm animals and can reduce the need for commercial fertilizers while providing other nutrients needed for crop production. Fertilizers are chemical compounds or substance that contains elements which are necessary for the growth of plant and flowers. Milk production alone involves more than 70 million producers besides India is the ninth largest producer of poultry meat in the world.</a:t>
            </a:r>
          </a:p>
          <a:p>
            <a:endParaRPr lang="en-US" sz="2000" b="1"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21" y="504668"/>
            <a:ext cx="8596668" cy="844446"/>
          </a:xfrm>
        </p:spPr>
        <p:txBody>
          <a:bodyPr>
            <a:noAutofit/>
          </a:bodyPr>
          <a:lstStyle/>
          <a:p>
            <a:pPr algn="ctr"/>
            <a:r>
              <a:rPr lang="en-US" sz="2800" b="1" dirty="0" smtClean="0"/>
              <a:t>PUBLIC </a:t>
            </a:r>
            <a:r>
              <a:rPr lang="en-US" sz="2800" b="1" dirty="0" smtClean="0"/>
              <a:t>ENTERPRISES IN INDIA</a:t>
            </a:r>
            <a:endParaRPr lang="en-US" sz="2800" dirty="0"/>
          </a:p>
        </p:txBody>
      </p:sp>
      <p:sp>
        <p:nvSpPr>
          <p:cNvPr id="3" name="Content Placeholder 2"/>
          <p:cNvSpPr>
            <a:spLocks noGrp="1"/>
          </p:cNvSpPr>
          <p:nvPr>
            <p:ph idx="4294967295"/>
          </p:nvPr>
        </p:nvSpPr>
        <p:spPr>
          <a:xfrm>
            <a:off x="1618939" y="1558977"/>
            <a:ext cx="10163330" cy="4916774"/>
          </a:xfrm>
        </p:spPr>
        <p:txBody>
          <a:bodyPr>
            <a:normAutofit/>
          </a:bodyPr>
          <a:lstStyle/>
          <a:p>
            <a:pPr marL="93663" indent="-11113">
              <a:buNone/>
            </a:pPr>
            <a:r>
              <a:rPr lang="en-GB" sz="2800" b="1" u="sng" dirty="0" smtClean="0"/>
              <a:t>Distinction between Private Enterprises and Public Enterprises:</a:t>
            </a:r>
          </a:p>
          <a:p>
            <a:pPr marL="93663" indent="-11113">
              <a:buNone/>
            </a:pPr>
            <a:endParaRPr lang="en-US" sz="2000" dirty="0" smtClean="0"/>
          </a:p>
          <a:p>
            <a:pPr lvl="2">
              <a:buNone/>
            </a:pPr>
            <a:r>
              <a:rPr lang="en-GB" dirty="0" smtClean="0"/>
              <a:t>1. Objects:</a:t>
            </a:r>
            <a:endParaRPr lang="en-US" dirty="0" smtClean="0"/>
          </a:p>
          <a:p>
            <a:pPr lvl="2">
              <a:buNone/>
            </a:pPr>
            <a:r>
              <a:rPr lang="en-GB" dirty="0" smtClean="0"/>
              <a:t>2. Ownership:</a:t>
            </a:r>
            <a:endParaRPr lang="en-US" dirty="0" smtClean="0"/>
          </a:p>
          <a:p>
            <a:pPr lvl="2">
              <a:buNone/>
            </a:pPr>
            <a:r>
              <a:rPr lang="en-GB" dirty="0" smtClean="0"/>
              <a:t>3. Management:</a:t>
            </a:r>
            <a:endParaRPr lang="en-US" dirty="0" smtClean="0"/>
          </a:p>
          <a:p>
            <a:pPr lvl="2">
              <a:buNone/>
            </a:pPr>
            <a:r>
              <a:rPr lang="en-GB" dirty="0" smtClean="0"/>
              <a:t>4. Capital:</a:t>
            </a:r>
            <a:endParaRPr lang="en-US" dirty="0" smtClean="0"/>
          </a:p>
          <a:p>
            <a:pPr lvl="2">
              <a:buNone/>
            </a:pPr>
            <a:r>
              <a:rPr lang="en-GB" dirty="0" smtClean="0"/>
              <a:t>5. Freedom of management:</a:t>
            </a:r>
            <a:endParaRPr lang="en-US" dirty="0" smtClean="0"/>
          </a:p>
          <a:p>
            <a:pPr lvl="2">
              <a:buNone/>
            </a:pPr>
            <a:r>
              <a:rPr lang="en-GB" dirty="0" smtClean="0"/>
              <a:t>6. Flexibility:</a:t>
            </a:r>
            <a:endParaRPr lang="en-US" dirty="0" smtClean="0"/>
          </a:p>
          <a:p>
            <a:pPr lvl="2">
              <a:buNone/>
            </a:pPr>
            <a:r>
              <a:rPr lang="en-GB" dirty="0" smtClean="0"/>
              <a:t>7. Area of Operations:</a:t>
            </a:r>
            <a:endParaRPr lang="en-US"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1656" y="594610"/>
            <a:ext cx="8596668" cy="844446"/>
          </a:xfrm>
        </p:spPr>
        <p:txBody>
          <a:bodyPr>
            <a:noAutofit/>
          </a:bodyPr>
          <a:lstStyle/>
          <a:p>
            <a:pPr algn="ctr"/>
            <a:r>
              <a:rPr lang="en-US" sz="2800" b="1" dirty="0" smtClean="0"/>
              <a:t>PUBLIC </a:t>
            </a:r>
            <a:r>
              <a:rPr lang="en-US" sz="2800" b="1" dirty="0" smtClean="0"/>
              <a:t>ENTERPRISES IN INDIA</a:t>
            </a:r>
            <a:endParaRPr lang="en-US" sz="2800" dirty="0"/>
          </a:p>
        </p:txBody>
      </p:sp>
      <p:sp>
        <p:nvSpPr>
          <p:cNvPr id="3" name="Content Placeholder 2"/>
          <p:cNvSpPr>
            <a:spLocks noGrp="1"/>
          </p:cNvSpPr>
          <p:nvPr>
            <p:ph idx="4294967295"/>
          </p:nvPr>
        </p:nvSpPr>
        <p:spPr>
          <a:xfrm>
            <a:off x="1738859" y="1678353"/>
            <a:ext cx="9638675" cy="4737438"/>
          </a:xfrm>
        </p:spPr>
        <p:txBody>
          <a:bodyPr>
            <a:normAutofit/>
          </a:bodyPr>
          <a:lstStyle/>
          <a:p>
            <a:pPr>
              <a:buNone/>
            </a:pPr>
            <a:r>
              <a:rPr lang="en-GB" sz="3500" b="1" u="sng" dirty="0" smtClean="0"/>
              <a:t>Objective of  Public Enterprises:</a:t>
            </a:r>
          </a:p>
          <a:p>
            <a:pPr>
              <a:buNone/>
            </a:pPr>
            <a:endParaRPr lang="en-US" sz="2000" dirty="0" smtClean="0"/>
          </a:p>
          <a:p>
            <a:pPr lvl="2">
              <a:buNone/>
            </a:pPr>
            <a:r>
              <a:rPr lang="en-GB" dirty="0" smtClean="0"/>
              <a:t>1. Filling of gaps</a:t>
            </a:r>
            <a:endParaRPr lang="en-US" dirty="0" smtClean="0"/>
          </a:p>
          <a:p>
            <a:pPr lvl="2">
              <a:buNone/>
            </a:pPr>
            <a:r>
              <a:rPr lang="en-GB" dirty="0" smtClean="0"/>
              <a:t>2. Employment</a:t>
            </a:r>
            <a:endParaRPr lang="en-US" dirty="0" smtClean="0"/>
          </a:p>
          <a:p>
            <a:pPr lvl="2">
              <a:buNone/>
            </a:pPr>
            <a:r>
              <a:rPr lang="en-GB" dirty="0" smtClean="0"/>
              <a:t>3. Balanced regional development</a:t>
            </a:r>
            <a:endParaRPr lang="en-US" dirty="0" smtClean="0"/>
          </a:p>
          <a:p>
            <a:pPr lvl="2">
              <a:buNone/>
            </a:pPr>
            <a:r>
              <a:rPr lang="en-GB" dirty="0" smtClean="0"/>
              <a:t>4. Optimum utilisation of resources</a:t>
            </a:r>
            <a:endParaRPr lang="en-US" dirty="0" smtClean="0"/>
          </a:p>
          <a:p>
            <a:pPr lvl="2">
              <a:buNone/>
            </a:pPr>
            <a:r>
              <a:rPr lang="en-GB" dirty="0" smtClean="0"/>
              <a:t>5. Mobilisation of surplus</a:t>
            </a:r>
            <a:endParaRPr lang="en-US" dirty="0" smtClean="0"/>
          </a:p>
          <a:p>
            <a:pPr lvl="2">
              <a:buNone/>
            </a:pPr>
            <a:r>
              <a:rPr lang="en-GB" dirty="0" smtClean="0"/>
              <a:t>6. Self reliance</a:t>
            </a:r>
            <a:endParaRPr lang="en-US" dirty="0" smtClean="0"/>
          </a:p>
          <a:p>
            <a:pPr lvl="2">
              <a:buNone/>
            </a:pPr>
            <a:r>
              <a:rPr lang="en-GB" dirty="0" smtClean="0"/>
              <a:t>7. Socialistic pattern of society</a:t>
            </a:r>
          </a:p>
          <a:p>
            <a:pPr lvl="2">
              <a:buNone/>
            </a:pPr>
            <a:r>
              <a:rPr lang="en-GB" dirty="0" smtClean="0"/>
              <a:t>8. Public welfare</a:t>
            </a:r>
          </a:p>
          <a:p>
            <a:pPr lvl="2">
              <a:buNone/>
            </a:pPr>
            <a:endParaRPr lang="en-US" sz="2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1676" y="219856"/>
            <a:ext cx="8596668" cy="844446"/>
          </a:xfrm>
        </p:spPr>
        <p:txBody>
          <a:bodyPr>
            <a:noAutofit/>
          </a:bodyPr>
          <a:lstStyle/>
          <a:p>
            <a:pPr algn="ctr"/>
            <a:r>
              <a:rPr lang="en-US" sz="2800" b="1" dirty="0" smtClean="0"/>
              <a:t>PUBLIC </a:t>
            </a:r>
            <a:r>
              <a:rPr lang="en-US" sz="2800" b="1" dirty="0" smtClean="0"/>
              <a:t>ENTERPRISES IN INDIA</a:t>
            </a:r>
            <a:endParaRPr lang="en-US" sz="2800" dirty="0"/>
          </a:p>
        </p:txBody>
      </p:sp>
      <p:sp>
        <p:nvSpPr>
          <p:cNvPr id="3" name="Content Placeholder 2"/>
          <p:cNvSpPr>
            <a:spLocks noGrp="1"/>
          </p:cNvSpPr>
          <p:nvPr>
            <p:ph idx="4294967295"/>
          </p:nvPr>
        </p:nvSpPr>
        <p:spPr>
          <a:xfrm>
            <a:off x="1618938" y="1301858"/>
            <a:ext cx="9878206" cy="5189092"/>
          </a:xfrm>
        </p:spPr>
        <p:txBody>
          <a:bodyPr>
            <a:normAutofit fontScale="70000" lnSpcReduction="20000"/>
          </a:bodyPr>
          <a:lstStyle/>
          <a:p>
            <a:pPr marL="0" indent="0">
              <a:buNone/>
            </a:pPr>
            <a:endParaRPr lang="en-US" sz="2900" b="1" dirty="0" smtClean="0"/>
          </a:p>
          <a:p>
            <a:pPr marL="0" indent="0">
              <a:buNone/>
            </a:pPr>
            <a:r>
              <a:rPr lang="en-US" sz="2900" b="1" dirty="0" smtClean="0"/>
              <a:t>MANAGEMENT AND </a:t>
            </a:r>
            <a:r>
              <a:rPr lang="en-GB" sz="2900" b="1" dirty="0" smtClean="0"/>
              <a:t>CONTROL OF PUBLIC SECTOR ENTERPRISES</a:t>
            </a:r>
            <a:endParaRPr lang="en-US" sz="2900" b="1" dirty="0" smtClean="0"/>
          </a:p>
          <a:p>
            <a:pPr marL="93663" indent="-11113" algn="just">
              <a:buNone/>
            </a:pPr>
            <a:r>
              <a:rPr lang="en-GB" sz="2900" dirty="0" smtClean="0"/>
              <a:t>There is no need to justify the rationale of control over public enterprises as it is ingrained in the word 'public'. In India, three types of control are exercised in this regard, namely, </a:t>
            </a:r>
            <a:endParaRPr lang="en-US" sz="2900" dirty="0" smtClean="0"/>
          </a:p>
          <a:p>
            <a:pPr lvl="1">
              <a:buFont typeface="Wingdings" pitchFamily="2" charset="2"/>
              <a:buChar char="q"/>
            </a:pPr>
            <a:r>
              <a:rPr lang="en-GB" dirty="0" smtClean="0"/>
              <a:t>parliamentary control, </a:t>
            </a:r>
            <a:endParaRPr lang="en-US" dirty="0" smtClean="0"/>
          </a:p>
          <a:p>
            <a:pPr lvl="1">
              <a:buFont typeface="Wingdings" pitchFamily="2" charset="2"/>
              <a:buChar char="q"/>
            </a:pPr>
            <a:r>
              <a:rPr lang="en-GB" dirty="0" smtClean="0"/>
              <a:t>ministerial control, and </a:t>
            </a:r>
            <a:endParaRPr lang="en-US" dirty="0" smtClean="0"/>
          </a:p>
          <a:p>
            <a:pPr lvl="1">
              <a:buFont typeface="Wingdings" pitchFamily="2" charset="2"/>
              <a:buChar char="q"/>
            </a:pPr>
            <a:r>
              <a:rPr lang="en-GB" dirty="0" smtClean="0"/>
              <a:t>Audit control.</a:t>
            </a:r>
            <a:endParaRPr lang="en-US" dirty="0" smtClean="0"/>
          </a:p>
          <a:p>
            <a:pPr marL="0" lvl="1" indent="0" algn="just">
              <a:buNone/>
            </a:pPr>
            <a:r>
              <a:rPr lang="en-GB" b="1" u="sng" dirty="0" smtClean="0"/>
              <a:t>Parliamentary control :- </a:t>
            </a:r>
            <a:r>
              <a:rPr lang="en-GB" dirty="0" smtClean="0"/>
              <a:t>The parliamentary control over public enterprises is needed for fulfilling the constitutional responsibility of the parliament in respect of these enterprises like protection of capital invested, safeguarding public interests in running of these enterprises.</a:t>
            </a:r>
          </a:p>
          <a:p>
            <a:pPr marL="0" lvl="1" indent="0" algn="just">
              <a:buNone/>
            </a:pPr>
            <a:r>
              <a:rPr lang="en-GB" b="1" u="sng" dirty="0" smtClean="0"/>
              <a:t>Ministerial control :- </a:t>
            </a:r>
            <a:r>
              <a:rPr lang="en-GB" dirty="0" smtClean="0"/>
              <a:t>The ministerial control over public enterprises is highly significant and effective. From the very inception of a public enterprise, the minister is associated in one way or the other with its operations and management. In the Indian context, the ministerial control is more real than is admitted.</a:t>
            </a:r>
          </a:p>
          <a:p>
            <a:pPr marL="0" lvl="1" indent="0" algn="just">
              <a:buNone/>
            </a:pPr>
            <a:r>
              <a:rPr lang="en-GB" b="1" u="sng" dirty="0" smtClean="0"/>
              <a:t>Audit Control:- </a:t>
            </a:r>
            <a:r>
              <a:rPr lang="en-GB" dirty="0" smtClean="0"/>
              <a:t>Effective Audit Control:- is imperatively necessary in case of public enterprise, as the investments made in them do not belong to the people who manage these enterprises.</a:t>
            </a:r>
            <a:endParaRPr lang="en-US" dirty="0" smtClean="0"/>
          </a:p>
          <a:p>
            <a:pPr marL="342900" lvl="1" indent="-342900">
              <a:buNone/>
            </a:pPr>
            <a:endParaRPr lang="en-US" dirty="0" smtClean="0"/>
          </a:p>
          <a:p>
            <a:pPr marL="342900" lvl="1" indent="-342900">
              <a:buNone/>
            </a:pPr>
            <a:endParaRPr lang="en-US"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636" y="309796"/>
            <a:ext cx="8596668" cy="844446"/>
          </a:xfrm>
        </p:spPr>
        <p:txBody>
          <a:bodyPr>
            <a:noAutofit/>
          </a:bodyPr>
          <a:lstStyle/>
          <a:p>
            <a:pPr algn="ctr"/>
            <a:r>
              <a:rPr lang="en-US" sz="2800" b="1" dirty="0" smtClean="0"/>
              <a:t>PUBLIC </a:t>
            </a:r>
            <a:r>
              <a:rPr lang="en-US" sz="2800" b="1" dirty="0" smtClean="0"/>
              <a:t>ENTERPRISES IN INDIA</a:t>
            </a:r>
            <a:endParaRPr lang="en-US" sz="2800" dirty="0"/>
          </a:p>
        </p:txBody>
      </p:sp>
      <p:sp>
        <p:nvSpPr>
          <p:cNvPr id="3" name="Content Placeholder 2"/>
          <p:cNvSpPr>
            <a:spLocks noGrp="1"/>
          </p:cNvSpPr>
          <p:nvPr>
            <p:ph idx="4294967295"/>
          </p:nvPr>
        </p:nvSpPr>
        <p:spPr>
          <a:xfrm>
            <a:off x="1588957" y="1693342"/>
            <a:ext cx="9818557" cy="4797399"/>
          </a:xfrm>
        </p:spPr>
        <p:txBody>
          <a:bodyPr>
            <a:normAutofit/>
          </a:bodyPr>
          <a:lstStyle/>
          <a:p>
            <a:pPr>
              <a:buNone/>
            </a:pPr>
            <a:r>
              <a:rPr lang="en-GB" sz="2800" b="1" u="sng" dirty="0" smtClean="0"/>
              <a:t>Problems Of Public Sector Enterprises In India</a:t>
            </a:r>
            <a:r>
              <a:rPr lang="en-GB" sz="3600" b="1" u="sng" dirty="0" smtClean="0"/>
              <a:t>:</a:t>
            </a:r>
            <a:endParaRPr lang="en-US" sz="3600" dirty="0" smtClean="0"/>
          </a:p>
          <a:p>
            <a:pPr>
              <a:buNone/>
            </a:pPr>
            <a:endParaRPr lang="en-US" sz="2000" dirty="0" smtClean="0"/>
          </a:p>
          <a:p>
            <a:pPr lvl="2">
              <a:buNone/>
            </a:pPr>
            <a:r>
              <a:rPr lang="en-GB" sz="2400" dirty="0" smtClean="0"/>
              <a:t>1. Objective and Role</a:t>
            </a:r>
            <a:endParaRPr lang="en-US" sz="2400" dirty="0" smtClean="0"/>
          </a:p>
          <a:p>
            <a:pPr lvl="2">
              <a:buNone/>
            </a:pPr>
            <a:r>
              <a:rPr lang="en-GB" sz="2400" dirty="0" smtClean="0"/>
              <a:t>2. Extent and Coverage</a:t>
            </a:r>
            <a:endParaRPr lang="en-US" sz="2400" dirty="0" smtClean="0"/>
          </a:p>
          <a:p>
            <a:pPr lvl="2">
              <a:buNone/>
            </a:pPr>
            <a:r>
              <a:rPr lang="en-GB" sz="2400" dirty="0" smtClean="0"/>
              <a:t>3. Organisation and Management</a:t>
            </a:r>
            <a:endParaRPr lang="en-US" sz="2400" dirty="0" smtClean="0"/>
          </a:p>
          <a:p>
            <a:pPr lvl="2">
              <a:buNone/>
            </a:pPr>
            <a:r>
              <a:rPr lang="en-GB" sz="2400" dirty="0" smtClean="0"/>
              <a:t>4. Personnel Administration</a:t>
            </a:r>
          </a:p>
          <a:p>
            <a:pPr lvl="2">
              <a:buNone/>
            </a:pPr>
            <a:r>
              <a:rPr lang="en-GB" sz="2400" dirty="0" smtClean="0"/>
              <a:t>5. Financial Management</a:t>
            </a:r>
          </a:p>
          <a:p>
            <a:pPr lvl="2">
              <a:buNone/>
            </a:pPr>
            <a:r>
              <a:rPr lang="en-GB" sz="2400" dirty="0" smtClean="0"/>
              <a:t>6. Workers' Participation in Management</a:t>
            </a:r>
            <a:endParaRPr lang="en-US" sz="2400" dirty="0" smtClean="0"/>
          </a:p>
          <a:p>
            <a:pPr lvl="2">
              <a:buNone/>
            </a:pPr>
            <a:r>
              <a:rPr lang="en-US" sz="2400" dirty="0" smtClean="0"/>
              <a:t>7. </a:t>
            </a:r>
            <a:r>
              <a:rPr lang="en-GB" sz="2400" dirty="0" smtClean="0"/>
              <a:t>Autonomy and Accountability</a:t>
            </a:r>
            <a:endParaRPr lang="en-US" sz="2400" dirty="0" smtClean="0"/>
          </a:p>
          <a:p>
            <a:pPr lvl="2">
              <a:buNone/>
            </a:pPr>
            <a:endParaRPr lang="en-US" sz="2800" dirty="0" smtClean="0"/>
          </a:p>
          <a:p>
            <a:pPr lvl="2">
              <a:buNone/>
            </a:pPr>
            <a:endParaRPr lang="en-US" sz="2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PUBLIC </a:t>
            </a:r>
            <a:r>
              <a:rPr lang="en-US" sz="2800" b="1" dirty="0" smtClean="0"/>
              <a:t>ENTERPRISES IN INDIA</a:t>
            </a:r>
            <a:endParaRPr lang="en-US" sz="2800" dirty="0"/>
          </a:p>
        </p:txBody>
      </p:sp>
      <p:sp>
        <p:nvSpPr>
          <p:cNvPr id="3" name="Content Placeholder 2"/>
          <p:cNvSpPr>
            <a:spLocks noGrp="1"/>
          </p:cNvSpPr>
          <p:nvPr>
            <p:ph idx="4294967295"/>
          </p:nvPr>
        </p:nvSpPr>
        <p:spPr>
          <a:xfrm>
            <a:off x="1654358" y="1512731"/>
            <a:ext cx="10097931" cy="4918049"/>
          </a:xfrm>
        </p:spPr>
        <p:txBody>
          <a:bodyPr>
            <a:normAutofit fontScale="92500" lnSpcReduction="20000"/>
          </a:bodyPr>
          <a:lstStyle/>
          <a:p>
            <a:pPr>
              <a:buNone/>
            </a:pPr>
            <a:r>
              <a:rPr lang="en-GB" sz="3000" b="1" dirty="0" smtClean="0"/>
              <a:t>ADVANTAGES AND LIMITATIONS OF GOVERNMENT UNDERTAKING</a:t>
            </a:r>
          </a:p>
          <a:p>
            <a:pPr marL="813816" lvl="1" indent="-457200">
              <a:buFont typeface="+mj-lt"/>
              <a:buAutoNum type="arabicParenR"/>
            </a:pPr>
            <a:r>
              <a:rPr lang="en-GB" sz="1800" dirty="0" smtClean="0"/>
              <a:t>Balanced growth</a:t>
            </a:r>
            <a:endParaRPr lang="en-US" sz="1800" dirty="0" smtClean="0"/>
          </a:p>
          <a:p>
            <a:pPr marL="813816" lvl="1" indent="-457200">
              <a:buFont typeface="+mj-lt"/>
              <a:buAutoNum type="arabicParenR"/>
            </a:pPr>
            <a:r>
              <a:rPr lang="en-GB" sz="1800" dirty="0" smtClean="0"/>
              <a:t>Long period planning</a:t>
            </a:r>
            <a:endParaRPr lang="en-US" sz="1800" dirty="0" smtClean="0"/>
          </a:p>
          <a:p>
            <a:pPr marL="813816" lvl="1" indent="-457200">
              <a:buFont typeface="+mj-lt"/>
              <a:buAutoNum type="arabicParenR"/>
            </a:pPr>
            <a:r>
              <a:rPr lang="en-GB" sz="1800" dirty="0" smtClean="0"/>
              <a:t>Facilities for economic development</a:t>
            </a:r>
            <a:endParaRPr lang="en-US" sz="1800" dirty="0" smtClean="0"/>
          </a:p>
          <a:p>
            <a:pPr marL="813816" lvl="1" indent="-457200">
              <a:buFont typeface="+mj-lt"/>
              <a:buAutoNum type="arabicParenR"/>
            </a:pPr>
            <a:r>
              <a:rPr lang="en-GB" sz="1800" dirty="0" smtClean="0"/>
              <a:t>Greater public welfare</a:t>
            </a:r>
            <a:endParaRPr lang="en-US" sz="1800" dirty="0" smtClean="0"/>
          </a:p>
          <a:p>
            <a:pPr marL="813816" lvl="1" indent="-457200">
              <a:buFont typeface="+mj-lt"/>
              <a:buAutoNum type="arabicParenR"/>
            </a:pPr>
            <a:r>
              <a:rPr lang="en-GB" sz="1800" dirty="0" smtClean="0"/>
              <a:t>Equal distribution of wealth</a:t>
            </a:r>
            <a:endParaRPr lang="en-US" sz="1800" dirty="0" smtClean="0"/>
          </a:p>
          <a:p>
            <a:pPr marL="813816" lvl="1" indent="-457200">
              <a:buFont typeface="+mj-lt"/>
              <a:buAutoNum type="arabicParenR"/>
            </a:pPr>
            <a:r>
              <a:rPr lang="en-GB" sz="1800" dirty="0" smtClean="0"/>
              <a:t>Better co-ordination</a:t>
            </a:r>
            <a:endParaRPr lang="en-US" sz="1800" dirty="0" smtClean="0"/>
          </a:p>
          <a:p>
            <a:pPr marL="813816" lvl="1" indent="-457200">
              <a:buFont typeface="+mj-lt"/>
              <a:buAutoNum type="arabicParenR"/>
            </a:pPr>
            <a:r>
              <a:rPr lang="en-GB" sz="1800" dirty="0" smtClean="0"/>
              <a:t>Abolition of monopoly</a:t>
            </a:r>
            <a:endParaRPr lang="en-US" sz="1800" dirty="0" smtClean="0"/>
          </a:p>
          <a:p>
            <a:pPr marL="813816" lvl="1" indent="-457200">
              <a:buFont typeface="+mj-lt"/>
              <a:buAutoNum type="arabicParenR"/>
            </a:pPr>
            <a:r>
              <a:rPr lang="en-GB" sz="1800" dirty="0" smtClean="0"/>
              <a:t>Greater economy</a:t>
            </a:r>
            <a:endParaRPr lang="en-US" sz="1800" dirty="0" smtClean="0"/>
          </a:p>
          <a:p>
            <a:pPr marL="813816" lvl="1" indent="-457200">
              <a:buFont typeface="+mj-lt"/>
              <a:buAutoNum type="arabicParenR"/>
            </a:pPr>
            <a:r>
              <a:rPr lang="en-GB" sz="1800" dirty="0" smtClean="0"/>
              <a:t>Better relation with labour force</a:t>
            </a:r>
            <a:endParaRPr lang="en-US" sz="1800" dirty="0" smtClean="0"/>
          </a:p>
          <a:p>
            <a:pPr marL="813816" lvl="1" indent="-457200">
              <a:buFont typeface="+mj-lt"/>
              <a:buAutoNum type="arabicParenR"/>
            </a:pPr>
            <a:r>
              <a:rPr lang="en-GB" sz="1800" dirty="0" smtClean="0"/>
              <a:t>Better deal to consumers</a:t>
            </a:r>
            <a:endParaRPr lang="en-US" sz="1800" dirty="0" smtClean="0"/>
          </a:p>
          <a:p>
            <a:pPr marL="813816" lvl="1" indent="-457200">
              <a:buFont typeface="+mj-lt"/>
              <a:buAutoNum type="arabicParenR"/>
            </a:pPr>
            <a:r>
              <a:rPr lang="en-GB" sz="1800" dirty="0" smtClean="0"/>
              <a:t>Utilization of local resources</a:t>
            </a:r>
            <a:endParaRPr lang="en-US" sz="1800" dirty="0" smtClean="0"/>
          </a:p>
          <a:p>
            <a:pPr marL="813816" lvl="1" indent="-457200">
              <a:buFont typeface="+mj-lt"/>
              <a:buAutoNum type="arabicParenR"/>
            </a:pPr>
            <a:r>
              <a:rPr lang="en-GB" sz="1800" dirty="0" smtClean="0"/>
              <a:t>Achievement of self-reliance</a:t>
            </a:r>
            <a:endParaRPr lang="en-US" sz="1800" dirty="0" smtClean="0"/>
          </a:p>
          <a:p>
            <a:pPr marL="813816" lvl="1" indent="-457200">
              <a:buFont typeface="+mj-lt"/>
              <a:buAutoNum type="arabicParenR"/>
            </a:pPr>
            <a:r>
              <a:rPr lang="en-GB" sz="1800" dirty="0" smtClean="0"/>
              <a:t>Establishment of heavy and strategic industry</a:t>
            </a:r>
            <a:endParaRPr lang="en-US" sz="1800" dirty="0" smtClean="0"/>
          </a:p>
          <a:p>
            <a:pPr marL="813816" lvl="1" indent="-457200">
              <a:buFont typeface="+mj-lt"/>
              <a:buAutoNum type="arabicParenR"/>
            </a:pPr>
            <a:r>
              <a:rPr lang="en-GB" sz="1800" dirty="0" smtClean="0"/>
              <a:t>Balanced production</a:t>
            </a:r>
            <a:endParaRPr lang="en-US" sz="1800" dirty="0" smtClean="0"/>
          </a:p>
          <a:p>
            <a:pPr lvl="2">
              <a:buNone/>
            </a:pPr>
            <a:endParaRPr lang="en-US" sz="2800" dirty="0" smtClean="0"/>
          </a:p>
          <a:p>
            <a:pPr lvl="2">
              <a:buNone/>
            </a:pPr>
            <a:endParaRPr lang="en-US" sz="2800" dirty="0" smtClean="0"/>
          </a:p>
          <a:p>
            <a:pPr>
              <a:buNone/>
            </a:pP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98" y="399738"/>
            <a:ext cx="8596668" cy="844446"/>
          </a:xfrm>
        </p:spPr>
        <p:txBody>
          <a:bodyPr>
            <a:noAutofit/>
          </a:bodyPr>
          <a:lstStyle/>
          <a:p>
            <a:pPr algn="ctr"/>
            <a:r>
              <a:rPr lang="en-US" sz="2800" b="1" dirty="0" smtClean="0"/>
              <a:t>PUBLIC </a:t>
            </a:r>
            <a:r>
              <a:rPr lang="en-US" sz="2800" b="1" dirty="0" smtClean="0"/>
              <a:t>ENTERPRISES IN INDIA</a:t>
            </a:r>
            <a:endParaRPr lang="en-US" sz="2800" dirty="0"/>
          </a:p>
        </p:txBody>
      </p:sp>
      <p:sp>
        <p:nvSpPr>
          <p:cNvPr id="3" name="Content Placeholder 2"/>
          <p:cNvSpPr>
            <a:spLocks noGrp="1"/>
          </p:cNvSpPr>
          <p:nvPr>
            <p:ph idx="4294967295"/>
          </p:nvPr>
        </p:nvSpPr>
        <p:spPr>
          <a:xfrm>
            <a:off x="1654358" y="1512731"/>
            <a:ext cx="10097931" cy="4918049"/>
          </a:xfrm>
        </p:spPr>
        <p:txBody>
          <a:bodyPr>
            <a:normAutofit/>
          </a:bodyPr>
          <a:lstStyle/>
          <a:p>
            <a:pPr lvl="2">
              <a:buNone/>
            </a:pPr>
            <a:r>
              <a:rPr lang="en-US" b="1" cap="small" dirty="0" smtClean="0"/>
              <a:t>RECENT PRACTICES AND POLICIES IN PUBLIC ENTERPRISES BY INDIAN GOVERNMENT</a:t>
            </a:r>
            <a:endParaRPr lang="en-US" cap="small" dirty="0" smtClean="0"/>
          </a:p>
          <a:p>
            <a:pPr marL="0" indent="0" algn="just"/>
            <a:r>
              <a:rPr lang="en-US" sz="2000" dirty="0" smtClean="0"/>
              <a:t>Public sector enterprises occupy an important place in the Indian economy. At the time of</a:t>
            </a:r>
          </a:p>
          <a:p>
            <a:pPr marL="0" indent="0" algn="just">
              <a:buNone/>
            </a:pPr>
            <a:r>
              <a:rPr lang="en-US" sz="2000" dirty="0" smtClean="0"/>
              <a:t>independence, the Indian economy was basically agrarian with a weak industrial base. There</a:t>
            </a:r>
          </a:p>
          <a:p>
            <a:pPr marL="0" indent="0" algn="just">
              <a:buNone/>
            </a:pPr>
            <a:r>
              <a:rPr lang="en-US" sz="2000" dirty="0" smtClean="0"/>
              <a:t>were very few public sector enterprises in our country. The Indian Railways, the Posts and</a:t>
            </a:r>
          </a:p>
          <a:p>
            <a:pPr marL="0" indent="0" algn="just">
              <a:buNone/>
            </a:pPr>
            <a:r>
              <a:rPr lang="en-US" sz="2000" dirty="0" smtClean="0"/>
              <a:t>Telegraphs, the Port Trust, Government Salt Factories were the prominent public sector</a:t>
            </a:r>
          </a:p>
          <a:p>
            <a:pPr marL="0" indent="0" algn="just">
              <a:buNone/>
            </a:pPr>
            <a:r>
              <a:rPr lang="en-US" sz="2000" dirty="0" smtClean="0"/>
              <a:t>enterprises. After getting independence, the government felt that if the country needs to speed up its economic growth, then state’s intervention in all sectors of the economy is inevitable</a:t>
            </a:r>
          </a:p>
          <a:p>
            <a:pPr marL="0" indent="0" algn="just"/>
            <a:r>
              <a:rPr lang="en-US" sz="2000" dirty="0" smtClean="0"/>
              <a:t>overall performance of most of the public sector enterprises is not satisfactory. The rate of return on capital investment is very low. </a:t>
            </a:r>
          </a:p>
          <a:p>
            <a:pPr marL="0" indent="0" algn="just"/>
            <a:r>
              <a:rPr lang="en-US" sz="2000" dirty="0" smtClean="0"/>
              <a:t>On 24 July 1991 the Government of India announced its Industrial policy to improve the performance and portfolio of public sector enterprises</a:t>
            </a:r>
          </a:p>
          <a:p>
            <a:endParaRPr lang="en-US" sz="2000" dirty="0" smtClean="0"/>
          </a:p>
        </p:txBody>
      </p:sp>
    </p:spTree>
    <p:extLst>
      <p:ext uri="{BB962C8B-B14F-4D97-AF65-F5344CB8AC3E}">
        <p14:creationId xmlns:p14="http://schemas.microsoft.com/office/powerpoint/2010/main" xmlns="" val="32966474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236</TotalTime>
  <Words>3878</Words>
  <Application>Microsoft Office PowerPoint</Application>
  <PresentationFormat>Custom</PresentationFormat>
  <Paragraphs>290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Solstice</vt:lpstr>
      <vt:lpstr>Modern Business Practices </vt:lpstr>
      <vt:lpstr>PUBLIC ENTERPRISES IN INDIA</vt:lpstr>
      <vt:lpstr>PUBLIC ENTERPRISES IN INDIA</vt:lpstr>
      <vt:lpstr>PUBLIC ENTERPRISES IN INDIA</vt:lpstr>
      <vt:lpstr>PUBLIC ENTERPRISES IN INDIA</vt:lpstr>
      <vt:lpstr>PUBLIC ENTERPRISES IN INDIA</vt:lpstr>
      <vt:lpstr>PUBLIC ENTERPRISES IN INDIA</vt:lpstr>
      <vt:lpstr>PUBLIC ENTERPRISES IN INDIA</vt:lpstr>
      <vt:lpstr>PUBLIC ENTERPRISES IN INDIA</vt:lpstr>
      <vt:lpstr>AGRICULTURE BUSINESS PRACTICES </vt:lpstr>
      <vt:lpstr>AGRICULTURE BUSINESS PRACTICES </vt:lpstr>
      <vt:lpstr>AGRICULTURE BUSINESS PRACTICES </vt:lpstr>
      <vt:lpstr>AGRICULTURE BUSINESS PRACTICES </vt:lpstr>
      <vt:lpstr>AGRICULTURE BUSINESS PRACTICES </vt:lpstr>
      <vt:lpstr>AGRICULTURE BUSINESS PRACTICES </vt:lpstr>
      <vt:lpstr>AGRICULTURE BUSINESS PRACTICES </vt:lpstr>
      <vt:lpstr> AGRICULTURE BUSINESS PRACTICES </vt:lpstr>
      <vt:lpstr> ALLIED AGRICULTURE BUSINESS AND WTO</vt:lpstr>
      <vt:lpstr> ALLIED AGRICULTURE BUSINESS AND WTO</vt:lpstr>
      <vt:lpstr>ALLIED AGRICULTURE BUSINESS AND WTO</vt:lpstr>
      <vt:lpstr> ALLIED AGRICULTURE BUSINESS AND WTO</vt:lpstr>
      <vt:lpstr> ALLIED AGRICULTURE BUSINESS AND WTO</vt:lpstr>
      <vt:lpstr> ALLIED AGRICULTURE BUSINESS AND WTO</vt:lpstr>
      <vt:lpstr> ALLIED AGRICULTURE BUSINESS AND WTO</vt:lpstr>
      <vt:lpstr> ALLIED AGRICULTURE BUSINESS AND WTO</vt:lpstr>
      <vt:lpstr>ALLIED AGRICULTURE BUSINESS AND WTO</vt:lpstr>
      <vt:lpstr> ALLIED AGRICULTURE BUSINESS AND WTO</vt:lpstr>
      <vt:lpstr>ALLIED AGRICULTURE BUSINESS AND WTO</vt:lpstr>
      <vt:lpstr> ALLIED AGRICULTURE BUSINESS AND WTO</vt:lpstr>
      <vt:lpstr>ALLIED AGRICULTURE BUSINESS AND WTO</vt:lpstr>
      <vt:lpstr> ALLIED AGRICULTURE BUSINESS AND WTO</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Communication</dc:title>
  <dc:creator>Sameer Bapat</dc:creator>
  <cp:lastModifiedBy>Commerce</cp:lastModifiedBy>
  <cp:revision>47</cp:revision>
  <dcterms:created xsi:type="dcterms:W3CDTF">2016-08-07T15:07:41Z</dcterms:created>
  <dcterms:modified xsi:type="dcterms:W3CDTF">2023-07-29T04:44:57Z</dcterms:modified>
</cp:coreProperties>
</file>